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7" r:id="rId2"/>
    <p:sldId id="258" r:id="rId3"/>
    <p:sldId id="259" r:id="rId4"/>
    <p:sldId id="260" r:id="rId5"/>
    <p:sldId id="261" r:id="rId6"/>
    <p:sldId id="262" r:id="rId7"/>
    <p:sldId id="263" r:id="rId8"/>
    <p:sldId id="264" r:id="rId9"/>
    <p:sldId id="265" r:id="rId10"/>
    <p:sldId id="266" r:id="rId11"/>
    <p:sldId id="271" r:id="rId12"/>
    <p:sldId id="275" r:id="rId13"/>
    <p:sldId id="279" r:id="rId14"/>
    <p:sldId id="303" r:id="rId15"/>
    <p:sldId id="305" r:id="rId16"/>
    <p:sldId id="309" r:id="rId17"/>
    <p:sldId id="269" r:id="rId18"/>
    <p:sldId id="270" r:id="rId19"/>
    <p:sldId id="306" r:id="rId20"/>
    <p:sldId id="307" r:id="rId21"/>
    <p:sldId id="308" r:id="rId22"/>
    <p:sldId id="310" r:id="rId23"/>
    <p:sldId id="276" r:id="rId24"/>
    <p:sldId id="277" r:id="rId25"/>
    <p:sldId id="278" r:id="rId26"/>
    <p:sldId id="311"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6596" autoAdjust="0"/>
  </p:normalViewPr>
  <p:slideViewPr>
    <p:cSldViewPr>
      <p:cViewPr varScale="1">
        <p:scale>
          <a:sx n="94" d="100"/>
          <a:sy n="94" d="100"/>
        </p:scale>
        <p:origin x="-4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1554"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AB81E1-C3FF-4B37-8423-6661B7CA8173}" type="datetimeFigureOut">
              <a:rPr lang="en-US" smtClean="0"/>
              <a:pPr/>
              <a:t>3/2/2016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4FDC9C-104C-48D4-937A-0BCB44FBB4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12854D-045B-4615-9A25-E0C476BC6052}"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2FBF40-675C-41F2-8F24-83D527D5D8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Optional 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12854D-045B-4615-9A25-E0C476BC6052}" type="datetimeFigureOut">
              <a:rPr lang="en-US" smtClean="0"/>
              <a:pPr/>
              <a:t>3/2/2016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2FBF40-675C-41F2-8F24-83D527D5D83F}" type="slidenum">
              <a:rPr lang="en-US" smtClean="0"/>
              <a:pPr/>
              <a:t>‹#›</a:t>
            </a:fld>
            <a:endParaRPr lang="en-US"/>
          </a:p>
        </p:txBody>
      </p:sp>
      <p:sp>
        <p:nvSpPr>
          <p:cNvPr id="10" name="Rounded Rectangle 9"/>
          <p:cNvSpPr/>
          <p:nvPr userDrawn="1"/>
        </p:nvSpPr>
        <p:spPr>
          <a:xfrm>
            <a:off x="0" y="0"/>
            <a:ext cx="9144000" cy="6858000"/>
          </a:xfrm>
          <a:prstGeom prst="roundRect">
            <a:avLst>
              <a:gd name="adj" fmla="val 4630"/>
            </a:avLst>
          </a:prstGeom>
          <a:noFill/>
          <a:ln w="1270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381000" y="1"/>
            <a:ext cx="5486400" cy="276999"/>
          </a:xfrm>
          <a:prstGeom prst="rect">
            <a:avLst/>
          </a:prstGeom>
          <a:noFill/>
        </p:spPr>
        <p:txBody>
          <a:bodyPr wrap="square" rtlCol="0">
            <a:spAutoFit/>
          </a:bodyPr>
          <a:lstStyle/>
          <a:p>
            <a:r>
              <a:rPr lang="en-US" sz="1200" dirty="0" smtClean="0"/>
              <a:t>Blue bordered slides are for</a:t>
            </a:r>
            <a:r>
              <a:rPr lang="en-US" sz="1200" baseline="0" dirty="0" smtClean="0"/>
              <a:t> Extra information and therefore very optional notes</a:t>
            </a:r>
            <a:endParaRPr lang="en-US" sz="120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12854D-045B-4615-9A25-E0C476BC6052}" type="datetimeFigureOut">
              <a:rPr lang="en-US" smtClean="0"/>
              <a:pPr/>
              <a:t>3/2/2016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2FBF40-675C-41F2-8F24-83D527D5D83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12854D-045B-4615-9A25-E0C476BC6052}" type="datetimeFigureOut">
              <a:rPr lang="en-US" smtClean="0"/>
              <a:pPr/>
              <a:t>3/2/2016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2FBF40-675C-41F2-8F24-83D527D5D83F}"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12854D-045B-4615-9A25-E0C476BC6052}" type="datetimeFigureOut">
              <a:rPr lang="en-US" smtClean="0"/>
              <a:pPr/>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2FBF40-675C-41F2-8F24-83D527D5D83F}"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and Notes">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2895600" cy="1143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52400" y="1600200"/>
            <a:ext cx="2895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12854D-045B-4615-9A25-E0C476BC6052}"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2FBF40-675C-41F2-8F24-83D527D5D83F}" type="slidenum">
              <a:rPr lang="en-US" smtClean="0"/>
              <a:pPr/>
              <a:t>‹#›</a:t>
            </a:fld>
            <a:endParaRPr lang="en-US"/>
          </a:p>
        </p:txBody>
      </p:sp>
      <p:sp>
        <p:nvSpPr>
          <p:cNvPr id="8" name="Content Placeholder 7"/>
          <p:cNvSpPr>
            <a:spLocks noGrp="1"/>
          </p:cNvSpPr>
          <p:nvPr>
            <p:ph sz="quarter" idx="13"/>
          </p:nvPr>
        </p:nvSpPr>
        <p:spPr>
          <a:xfrm>
            <a:off x="3200400" y="304800"/>
            <a:ext cx="5715000" cy="579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12854D-045B-4615-9A25-E0C476BC6052}" type="datetimeFigureOut">
              <a:rPr lang="en-US" smtClean="0"/>
              <a:pPr/>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2FBF40-675C-41F2-8F24-83D527D5D83F}"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495800"/>
          </a:xfrm>
        </p:spPr>
        <p:txBody>
          <a:bodyPr/>
          <a:lstStyle/>
          <a:p>
            <a:pPr lvl="0"/>
            <a:endParaRPr lang="en-US" noProof="0" smtClean="0"/>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B2A334FE-B2E2-4F49-BB47-9B8DACEBC0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12854D-045B-4615-9A25-E0C476BC6052}"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2FBF40-675C-41F2-8F24-83D527D5D83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ractice Problem">
    <p:spTree>
      <p:nvGrpSpPr>
        <p:cNvPr id="1" name=""/>
        <p:cNvGrpSpPr/>
        <p:nvPr/>
      </p:nvGrpSpPr>
      <p:grpSpPr>
        <a:xfrm>
          <a:off x="0" y="0"/>
          <a:ext cx="0" cy="0"/>
          <a:chOff x="0" y="0"/>
          <a:chExt cx="0" cy="0"/>
        </a:xfrm>
      </p:grpSpPr>
      <p:sp>
        <p:nvSpPr>
          <p:cNvPr id="2" name="Title 1"/>
          <p:cNvSpPr>
            <a:spLocks noGrp="1"/>
          </p:cNvSpPr>
          <p:nvPr>
            <p:ph type="title"/>
          </p:nvPr>
        </p:nvSpPr>
        <p:spPr>
          <a:xfrm>
            <a:off x="457200" y="5029200"/>
            <a:ext cx="8229600" cy="1143000"/>
          </a:xfrm>
        </p:spPr>
        <p:txBody>
          <a:bodyPr/>
          <a:lstStyle>
            <a:lvl1pPr>
              <a:defRPr i="1"/>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212854D-045B-4615-9A25-E0C476BC6052}" type="datetimeFigureOut">
              <a:rPr lang="en-US" smtClean="0"/>
              <a:pPr/>
              <a:t>3/2/2016</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52FBF40-675C-41F2-8F24-83D527D5D83F}" type="slidenum">
              <a:rPr lang="en-US" smtClean="0"/>
              <a:pPr/>
              <a:t>‹#›</a:t>
            </a:fld>
            <a:endParaRPr lang="en-US"/>
          </a:p>
        </p:txBody>
      </p:sp>
      <p:sp>
        <p:nvSpPr>
          <p:cNvPr id="6" name="Content Placeholder 2"/>
          <p:cNvSpPr>
            <a:spLocks noGrp="1"/>
          </p:cNvSpPr>
          <p:nvPr>
            <p:ph idx="1"/>
          </p:nvPr>
        </p:nvSpPr>
        <p:spPr>
          <a:xfrm>
            <a:off x="457200" y="350837"/>
            <a:ext cx="8229600" cy="3763963"/>
          </a:xfrm>
        </p:spPr>
        <p:txBody>
          <a:bodyPr/>
          <a:lstStyle>
            <a:lvl1pPr marL="0" indent="457200">
              <a:buNone/>
              <a:defRPr/>
            </a:lvl1pPr>
            <a:lvl2pPr marL="0" indent="457200">
              <a:buFont typeface="Arial" pitchFamily="34" charset="0"/>
              <a:buNone/>
              <a:defRPr/>
            </a:lvl2pPr>
            <a:lvl3pPr marL="0" indent="457200">
              <a:buNone/>
              <a:defRPr/>
            </a:lvl3pPr>
            <a:lvl4pPr marL="0" indent="457200">
              <a:buNone/>
              <a:defRPr/>
            </a:lvl4pPr>
            <a:lvl5pPr marL="0" indent="457200">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idx="13" hasCustomPrompt="1"/>
          </p:nvPr>
        </p:nvSpPr>
        <p:spPr>
          <a:xfrm>
            <a:off x="457200" y="4191000"/>
            <a:ext cx="8229600" cy="762000"/>
          </a:xfrm>
        </p:spPr>
        <p:txBody>
          <a:bodyPr/>
          <a:lstStyle>
            <a:lvl1pPr marL="0" indent="0" algn="ctr">
              <a:buNone/>
              <a:defRPr/>
            </a:lvl1pPr>
            <a:lvl2pPr marL="0" indent="0" algn="ctr">
              <a:buFont typeface="Arial" pitchFamily="34" charset="0"/>
              <a:buNone/>
              <a:defRPr/>
            </a:lvl2pPr>
            <a:lvl3pPr marL="0" indent="0" algn="ctr">
              <a:buNone/>
              <a:defRPr/>
            </a:lvl3pPr>
            <a:lvl4pPr marL="0" indent="0" algn="ctr">
              <a:buNone/>
              <a:defRPr/>
            </a:lvl4pPr>
            <a:lvl5pPr marL="0" indent="0" algn="ctr">
              <a:buNone/>
              <a:defRPr/>
            </a:lvl5pPr>
          </a:lstStyle>
          <a:p>
            <a:pPr lvl="0"/>
            <a:r>
              <a:rPr lang="en-US" dirty="0" smtClean="0"/>
              <a:t>Click to enter answer</a:t>
            </a:r>
            <a:endParaRPr lang="en-US" dirty="0"/>
          </a:p>
        </p:txBody>
      </p:sp>
      <p:sp>
        <p:nvSpPr>
          <p:cNvPr id="8" name="Rectangle 7"/>
          <p:cNvSpPr/>
          <p:nvPr userDrawn="1"/>
        </p:nvSpPr>
        <p:spPr>
          <a:xfrm>
            <a:off x="0" y="0"/>
            <a:ext cx="9144000" cy="6858000"/>
          </a:xfrm>
          <a:prstGeom prst="rect">
            <a:avLst/>
          </a:prstGeom>
          <a:noFill/>
          <a:ln w="1270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10" presetClass="entr" presetSubtype="0" fill="hold" nodeType="click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Projected Problem">
    <p:spTree>
      <p:nvGrpSpPr>
        <p:cNvPr id="1" name=""/>
        <p:cNvGrpSpPr/>
        <p:nvPr/>
      </p:nvGrpSpPr>
      <p:grpSpPr>
        <a:xfrm>
          <a:off x="0" y="0"/>
          <a:ext cx="0" cy="0"/>
          <a:chOff x="0" y="0"/>
          <a:chExt cx="0" cy="0"/>
        </a:xfrm>
      </p:grpSpPr>
      <p:sp>
        <p:nvSpPr>
          <p:cNvPr id="7" name="Rectangle 6"/>
          <p:cNvSpPr/>
          <p:nvPr userDrawn="1"/>
        </p:nvSpPr>
        <p:spPr>
          <a:xfrm>
            <a:off x="0" y="1981200"/>
            <a:ext cx="9144000" cy="48768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5029200"/>
            <a:ext cx="8229600" cy="1143000"/>
          </a:xfrm>
        </p:spPr>
        <p:txBody>
          <a:bodyPr/>
          <a:lstStyle>
            <a:lvl1pPr>
              <a:defRPr i="1">
                <a:solidFill>
                  <a:srgbClr val="FFFFFF"/>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rgbClr val="FFFFFF"/>
                </a:solidFill>
              </a:defRPr>
            </a:lvl1pPr>
          </a:lstStyle>
          <a:p>
            <a:fld id="{2212854D-045B-4615-9A25-E0C476BC6052}" type="datetimeFigureOut">
              <a:rPr lang="en-US" smtClean="0"/>
              <a:pPr/>
              <a:t>3/2/2016</a:t>
            </a:fld>
            <a:endParaRPr lang="en-US" dirty="0"/>
          </a:p>
        </p:txBody>
      </p:sp>
      <p:sp>
        <p:nvSpPr>
          <p:cNvPr id="4" name="Footer Placeholder 3"/>
          <p:cNvSpPr>
            <a:spLocks noGrp="1"/>
          </p:cNvSpPr>
          <p:nvPr>
            <p:ph type="ftr" sz="quarter" idx="11"/>
          </p:nvPr>
        </p:nvSpPr>
        <p:spPr/>
        <p:txBody>
          <a:bodyPr/>
          <a:lstStyle>
            <a:lvl1pPr>
              <a:defRPr>
                <a:solidFill>
                  <a:srgbClr val="FFFFFF"/>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52FBF40-675C-41F2-8F24-83D527D5D83F}" type="slidenum">
              <a:rPr lang="en-US" smtClean="0"/>
              <a:pPr/>
              <a:t>‹#›</a:t>
            </a:fld>
            <a:endParaRPr lang="en-US" dirty="0"/>
          </a:p>
        </p:txBody>
      </p:sp>
      <p:sp>
        <p:nvSpPr>
          <p:cNvPr id="6" name="Content Placeholder 2"/>
          <p:cNvSpPr>
            <a:spLocks noGrp="1"/>
          </p:cNvSpPr>
          <p:nvPr>
            <p:ph idx="1"/>
          </p:nvPr>
        </p:nvSpPr>
        <p:spPr>
          <a:xfrm>
            <a:off x="152400" y="122237"/>
            <a:ext cx="8839200" cy="1782763"/>
          </a:xfrm>
        </p:spPr>
        <p:txBody>
          <a:bodyPr/>
          <a:lstStyle>
            <a:lvl1pPr marL="0" indent="457200">
              <a:buNone/>
              <a:defRPr/>
            </a:lvl1pPr>
            <a:lvl2pPr marL="0" indent="457200">
              <a:buFont typeface="Arial" pitchFamily="34" charset="0"/>
              <a:buNone/>
              <a:defRPr/>
            </a:lvl2pPr>
            <a:lvl3pPr marL="0" indent="457200">
              <a:buNone/>
              <a:defRPr/>
            </a:lvl3pPr>
            <a:lvl4pPr marL="0" indent="457200">
              <a:buNone/>
              <a:defRPr/>
            </a:lvl4pPr>
            <a:lvl5pPr marL="0" indent="457200">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Content Placeholder 2"/>
          <p:cNvSpPr>
            <a:spLocks noGrp="1"/>
          </p:cNvSpPr>
          <p:nvPr>
            <p:ph idx="13" hasCustomPrompt="1"/>
          </p:nvPr>
        </p:nvSpPr>
        <p:spPr>
          <a:xfrm>
            <a:off x="457200" y="4191000"/>
            <a:ext cx="8229600" cy="762000"/>
          </a:xfrm>
        </p:spPr>
        <p:txBody>
          <a:bodyPr/>
          <a:lstStyle>
            <a:lvl1pPr marL="0" indent="0" algn="ctr">
              <a:buNone/>
              <a:defRPr>
                <a:solidFill>
                  <a:srgbClr val="FFFFFF"/>
                </a:solidFill>
              </a:defRPr>
            </a:lvl1pPr>
            <a:lvl2pPr marL="0" indent="0" algn="ctr">
              <a:buFont typeface="Arial" pitchFamily="34" charset="0"/>
              <a:buNone/>
              <a:defRPr/>
            </a:lvl2pPr>
            <a:lvl3pPr marL="0" indent="0" algn="ctr">
              <a:buNone/>
              <a:defRPr/>
            </a:lvl3pPr>
            <a:lvl4pPr marL="0" indent="0" algn="ctr">
              <a:buNone/>
              <a:defRPr/>
            </a:lvl4pPr>
            <a:lvl5pPr marL="0" indent="0" algn="ctr">
              <a:buNone/>
              <a:defRPr/>
            </a:lvl5pPr>
          </a:lstStyle>
          <a:p>
            <a:pPr lvl="0"/>
            <a:r>
              <a:rPr lang="en-US" dirty="0" smtClean="0"/>
              <a:t>Click to enter answer</a:t>
            </a:r>
            <a:endParaRPr lang="en-US" dirty="0"/>
          </a:p>
        </p:txBody>
      </p:sp>
      <p:sp>
        <p:nvSpPr>
          <p:cNvPr id="9" name="Rectangle 8"/>
          <p:cNvSpPr/>
          <p:nvPr userDrawn="1"/>
        </p:nvSpPr>
        <p:spPr>
          <a:xfrm>
            <a:off x="0" y="0"/>
            <a:ext cx="9144000" cy="6858000"/>
          </a:xfrm>
          <a:prstGeom prst="rect">
            <a:avLst/>
          </a:prstGeom>
          <a:noFill/>
          <a:ln w="1270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ulleted No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12854D-045B-4615-9A25-E0C476BC6052}"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2FBF40-675C-41F2-8F24-83D527D5D8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Optional Bulleted No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12854D-045B-4615-9A25-E0C476BC6052}"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2FBF40-675C-41F2-8F24-83D527D5D83F}" type="slidenum">
              <a:rPr lang="en-US" smtClean="0"/>
              <a:pPr/>
              <a:t>‹#›</a:t>
            </a:fld>
            <a:endParaRPr lang="en-US"/>
          </a:p>
        </p:txBody>
      </p:sp>
      <p:sp>
        <p:nvSpPr>
          <p:cNvPr id="7" name="Rounded Rectangle 6"/>
          <p:cNvSpPr/>
          <p:nvPr userDrawn="1"/>
        </p:nvSpPr>
        <p:spPr>
          <a:xfrm>
            <a:off x="0" y="0"/>
            <a:ext cx="9144000" cy="6858000"/>
          </a:xfrm>
          <a:prstGeom prst="roundRect">
            <a:avLst>
              <a:gd name="adj" fmla="val 4630"/>
            </a:avLst>
          </a:prstGeom>
          <a:noFill/>
          <a:ln w="1270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381000" y="1"/>
            <a:ext cx="5486400" cy="276999"/>
          </a:xfrm>
          <a:prstGeom prst="rect">
            <a:avLst/>
          </a:prstGeom>
          <a:noFill/>
        </p:spPr>
        <p:txBody>
          <a:bodyPr wrap="square" rtlCol="0">
            <a:spAutoFit/>
          </a:bodyPr>
          <a:lstStyle/>
          <a:p>
            <a:r>
              <a:rPr lang="en-US" sz="1200" dirty="0" smtClean="0"/>
              <a:t>Blue bordered slides are for</a:t>
            </a:r>
            <a:r>
              <a:rPr lang="en-US" sz="1200" baseline="0" dirty="0" smtClean="0"/>
              <a:t> Extra information and therefore very optional notes</a:t>
            </a:r>
            <a:endParaRPr lang="en-US" sz="120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12854D-045B-4615-9A25-E0C476BC6052}" type="datetimeFigureOut">
              <a:rPr lang="en-US" smtClean="0"/>
              <a:pPr/>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2FBF40-675C-41F2-8F24-83D527D5D8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Optional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12854D-045B-4615-9A25-E0C476BC6052}" type="datetimeFigureOut">
              <a:rPr lang="en-US" smtClean="0"/>
              <a:pPr/>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2FBF40-675C-41F2-8F24-83D527D5D83F}" type="slidenum">
              <a:rPr lang="en-US" smtClean="0"/>
              <a:pPr/>
              <a:t>‹#›</a:t>
            </a:fld>
            <a:endParaRPr lang="en-US"/>
          </a:p>
        </p:txBody>
      </p:sp>
      <p:sp>
        <p:nvSpPr>
          <p:cNvPr id="8" name="Rounded Rectangle 7"/>
          <p:cNvSpPr/>
          <p:nvPr userDrawn="1"/>
        </p:nvSpPr>
        <p:spPr>
          <a:xfrm>
            <a:off x="0" y="0"/>
            <a:ext cx="9144000" cy="6858000"/>
          </a:xfrm>
          <a:prstGeom prst="roundRect">
            <a:avLst>
              <a:gd name="adj" fmla="val 4630"/>
            </a:avLst>
          </a:prstGeom>
          <a:noFill/>
          <a:ln w="1270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userDrawn="1"/>
        </p:nvSpPr>
        <p:spPr>
          <a:xfrm>
            <a:off x="381000" y="1"/>
            <a:ext cx="5486400" cy="276999"/>
          </a:xfrm>
          <a:prstGeom prst="rect">
            <a:avLst/>
          </a:prstGeom>
          <a:noFill/>
        </p:spPr>
        <p:txBody>
          <a:bodyPr wrap="square" rtlCol="0">
            <a:spAutoFit/>
          </a:bodyPr>
          <a:lstStyle/>
          <a:p>
            <a:r>
              <a:rPr lang="en-US" sz="1200" dirty="0" smtClean="0"/>
              <a:t>Blue bordered slides are for</a:t>
            </a:r>
            <a:r>
              <a:rPr lang="en-US" sz="1200" baseline="0" dirty="0" smtClean="0"/>
              <a:t> Extra information and therefore very optional notes</a:t>
            </a:r>
            <a:endParaRPr lang="en-US" sz="120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12854D-045B-4615-9A25-E0C476BC6052}" type="datetimeFigureOut">
              <a:rPr lang="en-US" smtClean="0"/>
              <a:pPr/>
              <a:t>3/2/2016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2FBF40-675C-41F2-8F24-83D527D5D83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12854D-045B-4615-9A25-E0C476BC6052}" type="datetimeFigureOut">
              <a:rPr lang="en-US" smtClean="0"/>
              <a:pPr/>
              <a:t>3/2/2016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2FBF40-675C-41F2-8F24-83D527D5D83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1" r:id="rId4"/>
    <p:sldLayoutId id="2147483650" r:id="rId5"/>
    <p:sldLayoutId id="2147483663" r:id="rId6"/>
    <p:sldLayoutId id="2147483652" r:id="rId7"/>
    <p:sldLayoutId id="2147483664" r:id="rId8"/>
    <p:sldLayoutId id="2147483653" r:id="rId9"/>
    <p:sldLayoutId id="2147483665" r:id="rId10"/>
    <p:sldLayoutId id="2147483654" r:id="rId11"/>
    <p:sldLayoutId id="2147483655" r:id="rId12"/>
    <p:sldLayoutId id="2147483656" r:id="rId13"/>
    <p:sldLayoutId id="2147483662" r:id="rId14"/>
    <p:sldLayoutId id="2147483657" r:id="rId15"/>
    <p:sldLayoutId id="2147483666" r:id="rId1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vmlDrawing" Target="../drawings/vmlDrawing2.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5.xml"/><Relationship Id="rId1" Type="http://schemas.openxmlformats.org/officeDocument/2006/relationships/vmlDrawing" Target="../drawings/vmlDrawing3.v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16.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5.xml"/><Relationship Id="rId1" Type="http://schemas.openxmlformats.org/officeDocument/2006/relationships/vmlDrawing" Target="../drawings/vmlDrawing5.v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Electrical_CAD" TargetMode="External"/><Relationship Id="rId2" Type="http://schemas.openxmlformats.org/officeDocument/2006/relationships/image" Target="../media/image2.jpeg"/><Relationship Id="rId1" Type="http://schemas.openxmlformats.org/officeDocument/2006/relationships/slideLayout" Target="../slideLayouts/slideLayout13.xml"/><Relationship Id="rId4" Type="http://schemas.openxmlformats.org/officeDocument/2006/relationships/hyperlink" Target="http://www.cadsoftusa.com/"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hyperlink" Target="http://www.allaboutcircuits.co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allaboutcircuits.com/" TargetMode="External"/><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hyperlink" Target="http://www.allaboutcircuits.com/" TargetMode="External"/><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hyperlink" Target="http://www.allaboutcircuits.com/" TargetMode="External"/><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hyperlink" Target="http://www.allaboutcircuits.com/" TargetMode="External"/><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hyperlink" Target="http://www.allaboutcircuits.com/" TargetMode="External"/><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16.xml"/></Relationships>
</file>

<file path=ppt/slides/_rels/slide49.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5.xml"/><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8.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p:txBody>
          <a:bodyPr/>
          <a:lstStyle/>
          <a:p>
            <a:r>
              <a:rPr lang="en-US" dirty="0" smtClean="0"/>
              <a:t>Circuits and Circuit Elements</a:t>
            </a:r>
            <a:endParaRPr lang="en-US" dirty="0"/>
          </a:p>
        </p:txBody>
      </p:sp>
      <p:sp>
        <p:nvSpPr>
          <p:cNvPr id="13" name="Subtitle 12"/>
          <p:cNvSpPr>
            <a:spLocks noGrp="1"/>
          </p:cNvSpPr>
          <p:nvPr>
            <p:ph type="subTitle" idx="1"/>
          </p:nvPr>
        </p:nvSpPr>
        <p:spPr/>
        <p:txBody>
          <a:bodyPr/>
          <a:lstStyle/>
          <a:p>
            <a:r>
              <a:rPr lang="en-US" dirty="0" smtClean="0"/>
              <a:t>Holt  Chapter 18</a:t>
            </a:r>
          </a:p>
          <a:p>
            <a:r>
              <a:rPr lang="en-US" dirty="0" smtClean="0"/>
              <a:t>Series, Parallel and Complex Circuits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eries.png"/>
          <p:cNvPicPr>
            <a:picLocks noChangeAspect="1"/>
          </p:cNvPicPr>
          <p:nvPr/>
        </p:nvPicPr>
        <p:blipFill>
          <a:blip r:embed="rId2" cstate="print"/>
          <a:srcRect l="2652" t="53351" r="63087"/>
          <a:stretch>
            <a:fillRect/>
          </a:stretch>
        </p:blipFill>
        <p:spPr>
          <a:xfrm>
            <a:off x="5296692" y="88618"/>
            <a:ext cx="3427416" cy="1587782"/>
          </a:xfrm>
          <a:prstGeom prst="rect">
            <a:avLst/>
          </a:prstGeom>
        </p:spPr>
      </p:pic>
      <p:sp>
        <p:nvSpPr>
          <p:cNvPr id="8194" name="Rectangle 2"/>
          <p:cNvSpPr>
            <a:spLocks noGrp="1" noChangeArrowheads="1"/>
          </p:cNvSpPr>
          <p:nvPr>
            <p:ph type="title"/>
          </p:nvPr>
        </p:nvSpPr>
        <p:spPr>
          <a:xfrm>
            <a:off x="457200" y="274638"/>
            <a:ext cx="5105400" cy="1143000"/>
          </a:xfrm>
        </p:spPr>
        <p:txBody>
          <a:bodyPr/>
          <a:lstStyle/>
          <a:p>
            <a:pPr eaLnBrk="1" hangingPunct="1">
              <a:defRPr/>
            </a:pPr>
            <a:r>
              <a:rPr lang="en-US" dirty="0" smtClean="0"/>
              <a:t>Resistors in Series</a:t>
            </a:r>
          </a:p>
        </p:txBody>
      </p:sp>
      <p:sp>
        <p:nvSpPr>
          <p:cNvPr id="8195" name="Rectangle 3"/>
          <p:cNvSpPr>
            <a:spLocks noGrp="1" noChangeArrowheads="1"/>
          </p:cNvSpPr>
          <p:nvPr>
            <p:ph idx="1"/>
          </p:nvPr>
        </p:nvSpPr>
        <p:spPr/>
        <p:txBody>
          <a:bodyPr/>
          <a:lstStyle/>
          <a:p>
            <a:pPr eaLnBrk="1" hangingPunct="1">
              <a:lnSpc>
                <a:spcPct val="90000"/>
              </a:lnSpc>
              <a:defRPr/>
            </a:pPr>
            <a:r>
              <a:rPr lang="en-US" dirty="0" smtClean="0"/>
              <a:t>When two or more resistors are connected end-to-end, they are said to be in </a:t>
            </a:r>
            <a:r>
              <a:rPr lang="en-US" i="1" dirty="0" smtClean="0"/>
              <a:t>series</a:t>
            </a:r>
            <a:endParaRPr lang="en-US" dirty="0" smtClean="0"/>
          </a:p>
          <a:p>
            <a:pPr eaLnBrk="1" hangingPunct="1">
              <a:lnSpc>
                <a:spcPct val="90000"/>
              </a:lnSpc>
              <a:defRPr/>
            </a:pPr>
            <a:r>
              <a:rPr lang="en-US" dirty="0" smtClean="0"/>
              <a:t>The current is the same in resistors because any charge that flows through one resistor flows through the other</a:t>
            </a:r>
          </a:p>
          <a:p>
            <a:pPr eaLnBrk="1" hangingPunct="1">
              <a:lnSpc>
                <a:spcPct val="90000"/>
              </a:lnSpc>
              <a:defRPr/>
            </a:pPr>
            <a:r>
              <a:rPr lang="en-US" dirty="0" smtClean="0"/>
              <a:t>The sum of the potential differences across the resistors is equal to the total potential difference across the combination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026"/>
          <p:cNvSpPr>
            <a:spLocks noGrp="1" noChangeArrowheads="1"/>
          </p:cNvSpPr>
          <p:nvPr>
            <p:ph type="title"/>
          </p:nvPr>
        </p:nvSpPr>
        <p:spPr>
          <a:xfrm>
            <a:off x="457200" y="274638"/>
            <a:ext cx="4495800" cy="1143000"/>
          </a:xfrm>
        </p:spPr>
        <p:txBody>
          <a:bodyPr>
            <a:normAutofit fontScale="90000"/>
          </a:bodyPr>
          <a:lstStyle/>
          <a:p>
            <a:pPr eaLnBrk="1" hangingPunct="1">
              <a:defRPr/>
            </a:pPr>
            <a:r>
              <a:rPr lang="en-US" dirty="0" smtClean="0"/>
              <a:t>Resistors in Parallel</a:t>
            </a:r>
          </a:p>
        </p:txBody>
      </p:sp>
      <p:sp>
        <p:nvSpPr>
          <p:cNvPr id="39939" name="Rectangle 1027"/>
          <p:cNvSpPr>
            <a:spLocks noGrp="1" noChangeArrowheads="1"/>
          </p:cNvSpPr>
          <p:nvPr>
            <p:ph idx="1"/>
          </p:nvPr>
        </p:nvSpPr>
        <p:spPr/>
        <p:txBody>
          <a:bodyPr>
            <a:normAutofit lnSpcReduction="10000"/>
          </a:bodyPr>
          <a:lstStyle/>
          <a:p>
            <a:pPr eaLnBrk="1" hangingPunct="1">
              <a:defRPr/>
            </a:pPr>
            <a:r>
              <a:rPr lang="en-US" sz="2800" dirty="0" smtClean="0"/>
              <a:t>Analogy: Students leaving an assembly </a:t>
            </a:r>
          </a:p>
          <a:p>
            <a:pPr lvl="1">
              <a:defRPr/>
            </a:pPr>
            <a:r>
              <a:rPr lang="en-US" sz="2400" dirty="0" smtClean="0"/>
              <a:t>Circuit paths : charges :: open doors : students</a:t>
            </a:r>
          </a:p>
          <a:p>
            <a:pPr eaLnBrk="1" hangingPunct="1">
              <a:defRPr/>
            </a:pPr>
            <a:r>
              <a:rPr lang="en-US" sz="2800" dirty="0" smtClean="0"/>
              <a:t>Several resistors are connected together in such a way that they are all alternate paths for current to flow though in a circuit</a:t>
            </a:r>
          </a:p>
          <a:p>
            <a:pPr lvl="1">
              <a:defRPr/>
            </a:pPr>
            <a:r>
              <a:rPr lang="en-US" sz="2400" dirty="0" smtClean="0"/>
              <a:t>The potential difference across each resistor is the same because each has the same beginning and ending voltage</a:t>
            </a:r>
          </a:p>
          <a:p>
            <a:pPr lvl="1">
              <a:defRPr/>
            </a:pPr>
            <a:r>
              <a:rPr lang="en-US" sz="2400" dirty="0" smtClean="0"/>
              <a:t>The current in one path is based on the resistance of that path, and so each leg can be different</a:t>
            </a:r>
          </a:p>
          <a:p>
            <a:pPr lvl="1">
              <a:defRPr/>
            </a:pPr>
            <a:r>
              <a:rPr lang="en-US" sz="2400" dirty="0" smtClean="0"/>
              <a:t>The current of all the paths must add up to the current before the parallel split</a:t>
            </a:r>
          </a:p>
        </p:txBody>
      </p:sp>
      <p:pic>
        <p:nvPicPr>
          <p:cNvPr id="4" name="Picture 3" descr="series.png"/>
          <p:cNvPicPr>
            <a:picLocks noChangeAspect="1"/>
          </p:cNvPicPr>
          <p:nvPr/>
        </p:nvPicPr>
        <p:blipFill>
          <a:blip r:embed="rId2" cstate="print"/>
          <a:srcRect l="83320" r="2527"/>
          <a:stretch>
            <a:fillRect/>
          </a:stretch>
        </p:blipFill>
        <p:spPr>
          <a:xfrm rot="16200000">
            <a:off x="6173132" y="-1142068"/>
            <a:ext cx="1700741" cy="408859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Comparison of Series and Parallel</a:t>
            </a:r>
            <a:endParaRPr lang="en-US" dirty="0"/>
          </a:p>
        </p:txBody>
      </p:sp>
      <p:sp>
        <p:nvSpPr>
          <p:cNvPr id="5" name="Text Placeholder 4"/>
          <p:cNvSpPr>
            <a:spLocks noGrp="1"/>
          </p:cNvSpPr>
          <p:nvPr>
            <p:ph type="body" idx="1"/>
          </p:nvPr>
        </p:nvSpPr>
        <p:spPr/>
        <p:txBody>
          <a:bodyPr/>
          <a:lstStyle/>
          <a:p>
            <a:r>
              <a:rPr lang="en-US" dirty="0" smtClean="0"/>
              <a:t>Series Resistor Groups</a:t>
            </a:r>
            <a:endParaRPr lang="en-US" dirty="0"/>
          </a:p>
        </p:txBody>
      </p:sp>
      <p:sp>
        <p:nvSpPr>
          <p:cNvPr id="6" name="Content Placeholder 5"/>
          <p:cNvSpPr>
            <a:spLocks noGrp="1"/>
          </p:cNvSpPr>
          <p:nvPr>
            <p:ph sz="half" idx="2"/>
          </p:nvPr>
        </p:nvSpPr>
        <p:spPr>
          <a:xfrm>
            <a:off x="457200" y="2174875"/>
            <a:ext cx="4040188" cy="3006725"/>
          </a:xfrm>
        </p:spPr>
        <p:txBody>
          <a:bodyPr>
            <a:normAutofit fontScale="85000" lnSpcReduction="20000"/>
          </a:bodyPr>
          <a:lstStyle/>
          <a:p>
            <a:r>
              <a:rPr lang="en-US" dirty="0" smtClean="0"/>
              <a:t>Electric charge must flow sequentially through all of the resistors</a:t>
            </a:r>
          </a:p>
          <a:p>
            <a:pPr lvl="1"/>
            <a:r>
              <a:rPr lang="en-US" dirty="0" smtClean="0"/>
              <a:t>Current is the same in all of the resistors</a:t>
            </a:r>
          </a:p>
          <a:p>
            <a:r>
              <a:rPr lang="en-US" dirty="0" smtClean="0"/>
              <a:t>The voltage of the group is broken-up for each resistor in the group</a:t>
            </a:r>
          </a:p>
          <a:p>
            <a:pPr lvl="1"/>
            <a:r>
              <a:rPr lang="en-US" dirty="0" smtClean="0"/>
              <a:t>All resistors have a different voltage drop (that adds up to total the voltage drop of the group</a:t>
            </a:r>
          </a:p>
          <a:p>
            <a:endParaRPr lang="en-US" dirty="0" smtClean="0"/>
          </a:p>
        </p:txBody>
      </p:sp>
      <p:sp>
        <p:nvSpPr>
          <p:cNvPr id="7" name="Text Placeholder 6"/>
          <p:cNvSpPr>
            <a:spLocks noGrp="1"/>
          </p:cNvSpPr>
          <p:nvPr>
            <p:ph type="body" sz="quarter" idx="3"/>
          </p:nvPr>
        </p:nvSpPr>
        <p:spPr/>
        <p:txBody>
          <a:bodyPr/>
          <a:lstStyle/>
          <a:p>
            <a:r>
              <a:rPr lang="en-US" dirty="0" smtClean="0"/>
              <a:t>Parallel Resistor Groups</a:t>
            </a:r>
            <a:endParaRPr lang="en-US" dirty="0"/>
          </a:p>
        </p:txBody>
      </p:sp>
      <p:sp>
        <p:nvSpPr>
          <p:cNvPr id="8" name="Content Placeholder 7"/>
          <p:cNvSpPr>
            <a:spLocks noGrp="1"/>
          </p:cNvSpPr>
          <p:nvPr>
            <p:ph sz="quarter" idx="4"/>
          </p:nvPr>
        </p:nvSpPr>
        <p:spPr>
          <a:xfrm>
            <a:off x="4645025" y="2174875"/>
            <a:ext cx="4041775" cy="3006725"/>
          </a:xfrm>
        </p:spPr>
        <p:txBody>
          <a:bodyPr>
            <a:normAutofit fontScale="92500" lnSpcReduction="20000"/>
          </a:bodyPr>
          <a:lstStyle/>
          <a:p>
            <a:r>
              <a:rPr lang="en-US" dirty="0" smtClean="0"/>
              <a:t>Electric charge breaks-up through all of the resistors</a:t>
            </a:r>
          </a:p>
          <a:p>
            <a:pPr lvl="1"/>
            <a:r>
              <a:rPr lang="en-US" dirty="0" smtClean="0"/>
              <a:t>Current is different in all of the resistors </a:t>
            </a:r>
            <a:r>
              <a:rPr lang="en-US" sz="1400" dirty="0" smtClean="0"/>
              <a:t>(*except identical </a:t>
            </a:r>
            <a:r>
              <a:rPr lang="el-GR" sz="1400" dirty="0" smtClean="0"/>
              <a:t>Ω</a:t>
            </a:r>
            <a:r>
              <a:rPr lang="en-US" sz="1400" dirty="0" smtClean="0"/>
              <a:t>)</a:t>
            </a:r>
          </a:p>
          <a:p>
            <a:r>
              <a:rPr lang="en-US" dirty="0" smtClean="0"/>
              <a:t>The voltage of the group is applied equally to all resistors in the group</a:t>
            </a:r>
          </a:p>
          <a:p>
            <a:pPr lvl="1"/>
            <a:r>
              <a:rPr lang="en-US" dirty="0" smtClean="0"/>
              <a:t>The voltage applied to the group is the same for all resistor s in the group</a:t>
            </a:r>
            <a:endParaRPr lang="en-US" dirty="0"/>
          </a:p>
        </p:txBody>
      </p:sp>
      <p:pic>
        <p:nvPicPr>
          <p:cNvPr id="9" name="Picture 8" descr="series.png"/>
          <p:cNvPicPr>
            <a:picLocks noChangeAspect="1"/>
          </p:cNvPicPr>
          <p:nvPr/>
        </p:nvPicPr>
        <p:blipFill>
          <a:blip r:embed="rId2" cstate="print"/>
          <a:srcRect l="2652" t="53351" r="63087"/>
          <a:stretch>
            <a:fillRect/>
          </a:stretch>
        </p:blipFill>
        <p:spPr>
          <a:xfrm>
            <a:off x="762000" y="5105400"/>
            <a:ext cx="3427416" cy="1587782"/>
          </a:xfrm>
          <a:prstGeom prst="rect">
            <a:avLst/>
          </a:prstGeom>
        </p:spPr>
      </p:pic>
      <p:pic>
        <p:nvPicPr>
          <p:cNvPr id="10" name="Picture 9" descr="series.png"/>
          <p:cNvPicPr>
            <a:picLocks noChangeAspect="1"/>
          </p:cNvPicPr>
          <p:nvPr/>
        </p:nvPicPr>
        <p:blipFill>
          <a:blip r:embed="rId2" cstate="print"/>
          <a:srcRect l="83320" r="2527"/>
          <a:stretch>
            <a:fillRect/>
          </a:stretch>
        </p:blipFill>
        <p:spPr>
          <a:xfrm rot="16200000">
            <a:off x="5986013" y="4157213"/>
            <a:ext cx="1362974" cy="32766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Complex Resistor Combinations</a:t>
            </a:r>
            <a:endParaRPr lang="en-US" dirty="0"/>
          </a:p>
        </p:txBody>
      </p:sp>
      <p:sp>
        <p:nvSpPr>
          <p:cNvPr id="5" name="Text Placeholder 4"/>
          <p:cNvSpPr>
            <a:spLocks noGrp="1"/>
          </p:cNvSpPr>
          <p:nvPr>
            <p:ph type="body" idx="1"/>
          </p:nvPr>
        </p:nvSpPr>
        <p:spPr/>
        <p:txBody>
          <a:bodyPr/>
          <a:lstStyle/>
          <a:p>
            <a:r>
              <a:rPr lang="en-US" dirty="0" smtClean="0"/>
              <a:t>Holt Chapter 18 Section 3</a:t>
            </a:r>
            <a:endParaRPr lang="en-US" dirty="0"/>
          </a:p>
        </p:txBody>
      </p:sp>
      <p:pic>
        <p:nvPicPr>
          <p:cNvPr id="7" name="Picture 6" descr="series.png"/>
          <p:cNvPicPr>
            <a:picLocks noChangeAspect="1"/>
          </p:cNvPicPr>
          <p:nvPr/>
        </p:nvPicPr>
        <p:blipFill>
          <a:blip r:embed="rId2" cstate="print"/>
          <a:srcRect l="12346" r="35416" b="55868"/>
          <a:stretch>
            <a:fillRect/>
          </a:stretch>
        </p:blipFill>
        <p:spPr>
          <a:xfrm>
            <a:off x="381001" y="356462"/>
            <a:ext cx="8212666" cy="3758338"/>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Comparison of Series and Parallel</a:t>
            </a:r>
            <a:endParaRPr lang="en-US" dirty="0"/>
          </a:p>
        </p:txBody>
      </p:sp>
      <p:sp>
        <p:nvSpPr>
          <p:cNvPr id="5" name="Text Placeholder 4"/>
          <p:cNvSpPr>
            <a:spLocks noGrp="1"/>
          </p:cNvSpPr>
          <p:nvPr>
            <p:ph type="body" idx="1"/>
          </p:nvPr>
        </p:nvSpPr>
        <p:spPr/>
        <p:txBody>
          <a:bodyPr/>
          <a:lstStyle/>
          <a:p>
            <a:r>
              <a:rPr lang="en-US" dirty="0" smtClean="0"/>
              <a:t>Series Resistor Groups</a:t>
            </a:r>
            <a:endParaRPr lang="en-US" dirty="0"/>
          </a:p>
        </p:txBody>
      </p:sp>
      <p:sp>
        <p:nvSpPr>
          <p:cNvPr id="6" name="Content Placeholder 5"/>
          <p:cNvSpPr>
            <a:spLocks noGrp="1"/>
          </p:cNvSpPr>
          <p:nvPr>
            <p:ph sz="half" idx="2"/>
          </p:nvPr>
        </p:nvSpPr>
        <p:spPr>
          <a:xfrm>
            <a:off x="457200" y="2174875"/>
            <a:ext cx="4040188" cy="3006725"/>
          </a:xfrm>
        </p:spPr>
        <p:txBody>
          <a:bodyPr>
            <a:normAutofit/>
          </a:bodyPr>
          <a:lstStyle/>
          <a:p>
            <a:r>
              <a:rPr lang="en-US" dirty="0" smtClean="0"/>
              <a:t>Current is the same in all</a:t>
            </a:r>
          </a:p>
          <a:p>
            <a:r>
              <a:rPr lang="en-US" dirty="0" smtClean="0"/>
              <a:t>Voltages can be different for all, based on resistance</a:t>
            </a:r>
          </a:p>
          <a:p>
            <a:pPr lvl="1">
              <a:buFont typeface="Arial" pitchFamily="34" charset="0"/>
              <a:buChar char="•"/>
            </a:pPr>
            <a:r>
              <a:rPr lang="en-US" dirty="0" smtClean="0"/>
              <a:t>Voltage for group should add up to the battery (or special)</a:t>
            </a:r>
          </a:p>
          <a:p>
            <a:pPr lvl="1">
              <a:buFont typeface="Arial" pitchFamily="34" charset="0"/>
              <a:buChar char="•"/>
            </a:pPr>
            <a:r>
              <a:rPr lang="en-US" dirty="0" smtClean="0"/>
              <a:t>Load volts = - Battery volts</a:t>
            </a:r>
          </a:p>
          <a:p>
            <a:endParaRPr lang="en-US" dirty="0" smtClean="0"/>
          </a:p>
        </p:txBody>
      </p:sp>
      <p:sp>
        <p:nvSpPr>
          <p:cNvPr id="7" name="Text Placeholder 6"/>
          <p:cNvSpPr>
            <a:spLocks noGrp="1"/>
          </p:cNvSpPr>
          <p:nvPr>
            <p:ph type="body" sz="quarter" idx="3"/>
          </p:nvPr>
        </p:nvSpPr>
        <p:spPr/>
        <p:txBody>
          <a:bodyPr/>
          <a:lstStyle/>
          <a:p>
            <a:r>
              <a:rPr lang="en-US" dirty="0" smtClean="0"/>
              <a:t>Parallel Resistor Groups</a:t>
            </a:r>
            <a:endParaRPr lang="en-US" dirty="0"/>
          </a:p>
        </p:txBody>
      </p:sp>
      <p:sp>
        <p:nvSpPr>
          <p:cNvPr id="8" name="Content Placeholder 7"/>
          <p:cNvSpPr>
            <a:spLocks noGrp="1"/>
          </p:cNvSpPr>
          <p:nvPr>
            <p:ph sz="quarter" idx="4"/>
          </p:nvPr>
        </p:nvSpPr>
        <p:spPr>
          <a:xfrm>
            <a:off x="4645025" y="2174875"/>
            <a:ext cx="4041775" cy="3006725"/>
          </a:xfrm>
        </p:spPr>
        <p:txBody>
          <a:bodyPr>
            <a:normAutofit/>
          </a:bodyPr>
          <a:lstStyle/>
          <a:p>
            <a:r>
              <a:rPr lang="en-US" dirty="0" smtClean="0"/>
              <a:t>Voltage is the same for all</a:t>
            </a:r>
          </a:p>
          <a:p>
            <a:r>
              <a:rPr lang="en-US" dirty="0" smtClean="0"/>
              <a:t>Current can be different for all, based on resistance</a:t>
            </a:r>
          </a:p>
          <a:p>
            <a:pPr lvl="1">
              <a:buFont typeface="Arial" pitchFamily="34" charset="0"/>
              <a:buChar char="•"/>
            </a:pPr>
            <a:r>
              <a:rPr lang="en-US" dirty="0" smtClean="0"/>
              <a:t>Current for all paths should add up to current before the split (the Junction Rule)</a:t>
            </a:r>
            <a:endParaRPr lang="en-US" dirty="0"/>
          </a:p>
        </p:txBody>
      </p:sp>
      <p:pic>
        <p:nvPicPr>
          <p:cNvPr id="9" name="Picture 8" descr="series.png"/>
          <p:cNvPicPr>
            <a:picLocks noChangeAspect="1"/>
          </p:cNvPicPr>
          <p:nvPr/>
        </p:nvPicPr>
        <p:blipFill>
          <a:blip r:embed="rId2" cstate="print"/>
          <a:srcRect l="2652" t="53351" r="63087"/>
          <a:stretch>
            <a:fillRect/>
          </a:stretch>
        </p:blipFill>
        <p:spPr>
          <a:xfrm>
            <a:off x="762000" y="4584418"/>
            <a:ext cx="3427416" cy="1587782"/>
          </a:xfrm>
          <a:prstGeom prst="rect">
            <a:avLst/>
          </a:prstGeom>
        </p:spPr>
      </p:pic>
      <p:pic>
        <p:nvPicPr>
          <p:cNvPr id="10" name="Picture 9" descr="series.png"/>
          <p:cNvPicPr>
            <a:picLocks noChangeAspect="1"/>
          </p:cNvPicPr>
          <p:nvPr/>
        </p:nvPicPr>
        <p:blipFill>
          <a:blip r:embed="rId2" cstate="print"/>
          <a:srcRect l="83320" r="2527"/>
          <a:stretch>
            <a:fillRect/>
          </a:stretch>
        </p:blipFill>
        <p:spPr>
          <a:xfrm rot="16200000">
            <a:off x="5986013" y="3636231"/>
            <a:ext cx="1362974" cy="32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fade">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fade">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2" end="2"/>
                                            </p:txEl>
                                          </p:spTgt>
                                        </p:tgtEl>
                                        <p:attrNameLst>
                                          <p:attrName>style.visibility</p:attrName>
                                        </p:attrNameLst>
                                      </p:cBhvr>
                                      <p:to>
                                        <p:strVal val="visible"/>
                                      </p:to>
                                    </p:set>
                                    <p:animEffect transition="in" filter="fade">
                                      <p:cBhvr>
                                        <p:cTn id="32" dur="500"/>
                                        <p:tgtEl>
                                          <p:spTgt spid="8">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3" end="3"/>
                                            </p:txEl>
                                          </p:spTgt>
                                        </p:tgtEl>
                                        <p:attrNameLst>
                                          <p:attrName>style.visibility</p:attrName>
                                        </p:attrNameLst>
                                      </p:cBhvr>
                                      <p:to>
                                        <p:strVal val="visible"/>
                                      </p:to>
                                    </p:set>
                                    <p:animEffect transition="in" filter="fade">
                                      <p:cBhvr>
                                        <p:cTn id="3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smtClean="0"/>
              <a:t>Equivalent Resistance – Series</a:t>
            </a:r>
          </a:p>
        </p:txBody>
      </p:sp>
      <p:sp>
        <p:nvSpPr>
          <p:cNvPr id="10243" name="Rectangle 3"/>
          <p:cNvSpPr>
            <a:spLocks noGrp="1" noChangeArrowheads="1"/>
          </p:cNvSpPr>
          <p:nvPr>
            <p:ph sz="half" idx="1"/>
          </p:nvPr>
        </p:nvSpPr>
        <p:spPr>
          <a:xfrm>
            <a:off x="457200" y="1600201"/>
            <a:ext cx="7924800" cy="1828799"/>
          </a:xfrm>
        </p:spPr>
        <p:txBody>
          <a:bodyPr>
            <a:normAutofit fontScale="77500" lnSpcReduction="20000"/>
          </a:bodyPr>
          <a:lstStyle/>
          <a:p>
            <a:pPr eaLnBrk="1" hangingPunct="1">
              <a:defRPr/>
            </a:pPr>
            <a:r>
              <a:rPr lang="en-US" dirty="0" err="1" smtClean="0"/>
              <a:t>R</a:t>
            </a:r>
            <a:r>
              <a:rPr lang="en-US" baseline="-25000" dirty="0" err="1" smtClean="0"/>
              <a:t>eq</a:t>
            </a:r>
            <a:r>
              <a:rPr lang="en-US" dirty="0" smtClean="0"/>
              <a:t> = R</a:t>
            </a:r>
            <a:r>
              <a:rPr lang="en-US" baseline="-25000" dirty="0" smtClean="0"/>
              <a:t>1</a:t>
            </a:r>
            <a:r>
              <a:rPr lang="en-US" dirty="0" smtClean="0"/>
              <a:t> + R</a:t>
            </a:r>
            <a:r>
              <a:rPr lang="en-US" baseline="-25000" dirty="0" smtClean="0"/>
              <a:t>2</a:t>
            </a:r>
            <a:r>
              <a:rPr lang="en-US" dirty="0" smtClean="0"/>
              <a:t> + R</a:t>
            </a:r>
            <a:r>
              <a:rPr lang="en-US" baseline="-25000" dirty="0" smtClean="0"/>
              <a:t>3</a:t>
            </a:r>
            <a:r>
              <a:rPr lang="en-US" dirty="0" smtClean="0"/>
              <a:t> + …</a:t>
            </a:r>
          </a:p>
          <a:p>
            <a:pPr lvl="1">
              <a:defRPr/>
            </a:pPr>
            <a:r>
              <a:rPr lang="en-US" dirty="0" smtClean="0"/>
              <a:t>The equivalent resistance of a series of resistors is the sum of the individuals and is </a:t>
            </a:r>
            <a:r>
              <a:rPr lang="en-US" b="1" dirty="0" smtClean="0"/>
              <a:t>always greater than any of the individual resistances</a:t>
            </a:r>
          </a:p>
          <a:p>
            <a:pPr>
              <a:defRPr/>
            </a:pPr>
            <a:r>
              <a:rPr lang="en-US" dirty="0" smtClean="0"/>
              <a:t>Find the voltage drop for any resistor by using Ohm’s Law (V=IR)</a:t>
            </a:r>
          </a:p>
          <a:p>
            <a:pPr>
              <a:defRPr/>
            </a:pPr>
            <a:r>
              <a:rPr lang="en-US" dirty="0" smtClean="0"/>
              <a:t>The sum of the voltage drops for all resistors in the series will be the same as the EMF</a:t>
            </a:r>
          </a:p>
          <a:p>
            <a:pPr>
              <a:defRPr/>
            </a:pPr>
            <a:endParaRPr lang="en-US" b="1" dirty="0" smtClean="0"/>
          </a:p>
        </p:txBody>
      </p:sp>
      <p:pic>
        <p:nvPicPr>
          <p:cNvPr id="5" name="Picture 6" descr="Fig 18-ex05"/>
          <p:cNvPicPr>
            <a:picLocks noGrp="1" noChangeAspect="1" noChangeArrowheads="1"/>
          </p:cNvPicPr>
          <p:nvPr>
            <p:ph sz="half" idx="2"/>
          </p:nvPr>
        </p:nvPicPr>
        <p:blipFill>
          <a:blip r:embed="rId2" cstate="print"/>
          <a:stretch>
            <a:fillRect/>
          </a:stretch>
        </p:blipFill>
        <p:spPr>
          <a:xfrm>
            <a:off x="838200" y="3429000"/>
            <a:ext cx="7391400" cy="3110243"/>
          </a:xfr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Series Circuit Questions</a:t>
            </a:r>
            <a:endParaRPr lang="en-US" dirty="0"/>
          </a:p>
        </p:txBody>
      </p:sp>
      <p:sp>
        <p:nvSpPr>
          <p:cNvPr id="6" name="Content Placeholder 5"/>
          <p:cNvSpPr>
            <a:spLocks noGrp="1"/>
          </p:cNvSpPr>
          <p:nvPr>
            <p:ph idx="1"/>
          </p:nvPr>
        </p:nvSpPr>
        <p:spPr/>
        <p:txBody>
          <a:bodyPr>
            <a:normAutofit fontScale="85000" lnSpcReduction="20000"/>
          </a:bodyPr>
          <a:lstStyle/>
          <a:p>
            <a:r>
              <a:rPr lang="en-US" dirty="0" smtClean="0"/>
              <a:t>Four resistors are connected in series. Their resistances are 5</a:t>
            </a:r>
            <a:r>
              <a:rPr lang="el-GR" dirty="0" smtClean="0"/>
              <a:t>Ω</a:t>
            </a:r>
            <a:r>
              <a:rPr lang="en-US" dirty="0" smtClean="0"/>
              <a:t>, 15</a:t>
            </a:r>
            <a:r>
              <a:rPr lang="el-GR" dirty="0" smtClean="0"/>
              <a:t>Ω</a:t>
            </a:r>
            <a:r>
              <a:rPr lang="en-US" dirty="0" smtClean="0"/>
              <a:t>, 25</a:t>
            </a:r>
            <a:r>
              <a:rPr lang="el-GR" dirty="0" smtClean="0"/>
              <a:t>Ω</a:t>
            </a:r>
            <a:r>
              <a:rPr lang="en-US" dirty="0" smtClean="0"/>
              <a:t> and 50</a:t>
            </a:r>
            <a:r>
              <a:rPr lang="el-GR" dirty="0" smtClean="0"/>
              <a:t>Ω</a:t>
            </a:r>
            <a:r>
              <a:rPr lang="en-US" dirty="0" smtClean="0"/>
              <a:t>. What is their equivalent resistance? </a:t>
            </a:r>
          </a:p>
          <a:p>
            <a:r>
              <a:rPr lang="en-US" dirty="0" smtClean="0"/>
              <a:t>A. If they are attached to a 50V battery, what is the current?</a:t>
            </a:r>
          </a:p>
          <a:p>
            <a:r>
              <a:rPr lang="en-US" dirty="0" smtClean="0"/>
              <a:t>B. What is the current in the 15</a:t>
            </a:r>
            <a:r>
              <a:rPr lang="el-GR" dirty="0" smtClean="0"/>
              <a:t>Ω</a:t>
            </a:r>
            <a:r>
              <a:rPr lang="en-US" dirty="0" smtClean="0"/>
              <a:t> resistor?</a:t>
            </a:r>
          </a:p>
          <a:p>
            <a:r>
              <a:rPr lang="en-US" dirty="0" smtClean="0"/>
              <a:t>C. What is the voltage drop of the 25</a:t>
            </a:r>
            <a:r>
              <a:rPr lang="el-GR" dirty="0" smtClean="0"/>
              <a:t>Ω</a:t>
            </a:r>
            <a:r>
              <a:rPr lang="en-US" dirty="0" smtClean="0"/>
              <a:t> resistor?</a:t>
            </a:r>
          </a:p>
          <a:p>
            <a:r>
              <a:rPr lang="en-US" dirty="0" smtClean="0"/>
              <a:t>	D. What is the voltage drop for each resistor?</a:t>
            </a:r>
          </a:p>
          <a:p>
            <a:r>
              <a:rPr lang="en-US" smtClean="0"/>
              <a:t>E. What </a:t>
            </a:r>
            <a:r>
              <a:rPr lang="en-US" dirty="0" smtClean="0"/>
              <a:t>is the power used by the 25</a:t>
            </a:r>
            <a:r>
              <a:rPr lang="el-GR" dirty="0" smtClean="0"/>
              <a:t>Ω</a:t>
            </a:r>
            <a:r>
              <a:rPr lang="en-US" dirty="0" smtClean="0"/>
              <a:t> resistor?</a:t>
            </a:r>
            <a:endParaRPr lang="en-US" dirty="0"/>
          </a:p>
        </p:txBody>
      </p:sp>
      <p:sp>
        <p:nvSpPr>
          <p:cNvPr id="8" name="TextBox 7"/>
          <p:cNvSpPr txBox="1"/>
          <p:nvPr/>
        </p:nvSpPr>
        <p:spPr>
          <a:xfrm>
            <a:off x="1295400" y="4338935"/>
            <a:ext cx="6817892" cy="461665"/>
          </a:xfrm>
          <a:prstGeom prst="rect">
            <a:avLst/>
          </a:prstGeom>
          <a:noFill/>
        </p:spPr>
        <p:txBody>
          <a:bodyPr wrap="none" rtlCol="0">
            <a:spAutoFit/>
          </a:bodyPr>
          <a:lstStyle/>
          <a:p>
            <a:r>
              <a:rPr lang="en-US" sz="2400" dirty="0" smtClean="0"/>
              <a:t>95</a:t>
            </a:r>
            <a:r>
              <a:rPr lang="el-GR" sz="2400" dirty="0" smtClean="0"/>
              <a:t>Ω</a:t>
            </a:r>
            <a:r>
              <a:rPr lang="en-US" sz="2400" dirty="0" smtClean="0"/>
              <a:t>	    0.526Amps	  </a:t>
            </a:r>
            <a:r>
              <a:rPr lang="en-US" sz="2400" dirty="0" err="1" smtClean="0"/>
              <a:t>0.526Amps</a:t>
            </a:r>
            <a:r>
              <a:rPr lang="en-US" sz="2400" dirty="0" smtClean="0"/>
              <a:t>	13.1V	    6.86W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defRPr/>
            </a:pPr>
            <a:r>
              <a:rPr lang="en-US" dirty="0" smtClean="0"/>
              <a:t>Ex. 1</a:t>
            </a:r>
          </a:p>
        </p:txBody>
      </p:sp>
      <p:sp>
        <p:nvSpPr>
          <p:cNvPr id="78851" name="Rectangle 3"/>
          <p:cNvSpPr>
            <a:spLocks noGrp="1" noChangeArrowheads="1"/>
          </p:cNvSpPr>
          <p:nvPr>
            <p:ph idx="1"/>
          </p:nvPr>
        </p:nvSpPr>
        <p:spPr/>
        <p:txBody>
          <a:bodyPr>
            <a:normAutofit/>
          </a:bodyPr>
          <a:lstStyle/>
          <a:p>
            <a:pPr marL="609600" indent="-609600" eaLnBrk="1" hangingPunct="1">
              <a:defRPr/>
            </a:pPr>
            <a:r>
              <a:rPr lang="en-US" dirty="0" smtClean="0"/>
              <a:t>A 5 ohm, 10 ohm, and 15 ohm resistor are connected in series.</a:t>
            </a:r>
          </a:p>
          <a:p>
            <a:pPr marL="990600" lvl="1" indent="-533400" eaLnBrk="1" hangingPunct="1">
              <a:buFontTx/>
              <a:buAutoNum type="alphaUcParenR"/>
              <a:defRPr/>
            </a:pPr>
            <a:r>
              <a:rPr lang="en-US" dirty="0" smtClean="0"/>
              <a:t>Which resistor has the most current in it?</a:t>
            </a:r>
          </a:p>
          <a:p>
            <a:pPr marL="990600" lvl="1" indent="-533400" eaLnBrk="1" hangingPunct="1">
              <a:buFontTx/>
              <a:buAutoNum type="alphaUcParenR"/>
              <a:defRPr/>
            </a:pPr>
            <a:r>
              <a:rPr lang="en-US" dirty="0" smtClean="0"/>
              <a:t>Which resistor has the largest potential difference?</a:t>
            </a:r>
          </a:p>
          <a:p>
            <a:pPr marL="990600" lvl="1" indent="-533400" eaLnBrk="1" hangingPunct="1">
              <a:buFontTx/>
              <a:buAutoNum type="alphaUcParenR"/>
              <a:defRPr/>
            </a:pPr>
            <a:r>
              <a:rPr lang="en-US" dirty="0" smtClean="0"/>
              <a:t>What is the equivalent (or total) resistance of the circuit?</a:t>
            </a:r>
          </a:p>
        </p:txBody>
      </p:sp>
      <p:sp>
        <p:nvSpPr>
          <p:cNvPr id="5" name="Content Placeholder 4"/>
          <p:cNvSpPr>
            <a:spLocks noGrp="1"/>
          </p:cNvSpPr>
          <p:nvPr>
            <p:ph idx="13"/>
          </p:nvPr>
        </p:nvSpPr>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defRPr/>
            </a:pPr>
            <a:r>
              <a:rPr lang="en-US" smtClean="0"/>
              <a:t>Ex. 2</a:t>
            </a:r>
          </a:p>
        </p:txBody>
      </p:sp>
      <p:sp>
        <p:nvSpPr>
          <p:cNvPr id="79875" name="Rectangle 3"/>
          <p:cNvSpPr>
            <a:spLocks noGrp="1" noChangeArrowheads="1"/>
          </p:cNvSpPr>
          <p:nvPr>
            <p:ph idx="1"/>
          </p:nvPr>
        </p:nvSpPr>
        <p:spPr/>
        <p:txBody>
          <a:bodyPr>
            <a:normAutofit lnSpcReduction="10000"/>
          </a:bodyPr>
          <a:lstStyle/>
          <a:p>
            <a:pPr marL="609600" indent="-609600" eaLnBrk="1" hangingPunct="1">
              <a:defRPr/>
            </a:pPr>
            <a:r>
              <a:rPr lang="en-US" dirty="0" smtClean="0"/>
              <a:t>Find the </a:t>
            </a:r>
            <a:r>
              <a:rPr lang="en-US" u="sng" dirty="0" smtClean="0"/>
              <a:t>current</a:t>
            </a:r>
            <a:r>
              <a:rPr lang="en-US" dirty="0" smtClean="0"/>
              <a:t> and </a:t>
            </a:r>
            <a:r>
              <a:rPr lang="en-US" u="sng" dirty="0" smtClean="0"/>
              <a:t>potential difference</a:t>
            </a:r>
            <a:r>
              <a:rPr lang="en-US" dirty="0" smtClean="0"/>
              <a:t> across each of the resistors in the following circuits:</a:t>
            </a:r>
          </a:p>
          <a:p>
            <a:pPr marL="990600" lvl="1" indent="-533400" eaLnBrk="1" hangingPunct="1">
              <a:buFontTx/>
              <a:buAutoNum type="alphaUcParenR"/>
              <a:defRPr/>
            </a:pPr>
            <a:r>
              <a:rPr lang="en-US" dirty="0" smtClean="0"/>
              <a:t>A 2 ohm and a 4 ohm resistor wired in series with a 12V source</a:t>
            </a:r>
          </a:p>
          <a:p>
            <a:pPr marL="990600" lvl="1" indent="-533400" eaLnBrk="1" hangingPunct="1">
              <a:buFontTx/>
              <a:buAutoNum type="alphaUcParenR"/>
              <a:defRPr/>
            </a:pPr>
            <a:r>
              <a:rPr lang="en-US" dirty="0" smtClean="0"/>
              <a:t>A 4 ohm and a 12 ohm resistor wired in series with a 12V source</a:t>
            </a:r>
          </a:p>
          <a:p>
            <a:pPr marL="990600" lvl="1" indent="-533400" eaLnBrk="1" hangingPunct="1">
              <a:buFontTx/>
              <a:buAutoNum type="alphaUcParenR"/>
              <a:defRPr/>
            </a:pPr>
            <a:r>
              <a:rPr lang="en-US" dirty="0" smtClean="0"/>
              <a:t>A 150 ohm and a 180 ohm resistor wired in series with a 12V source</a:t>
            </a:r>
          </a:p>
        </p:txBody>
      </p:sp>
      <p:sp>
        <p:nvSpPr>
          <p:cNvPr id="5" name="Content Placeholder 4"/>
          <p:cNvSpPr>
            <a:spLocks noGrp="1"/>
          </p:cNvSpPr>
          <p:nvPr>
            <p:ph idx="13"/>
          </p:nvPr>
        </p:nvSpPr>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3"/>
          <p:cNvGraphicFramePr>
            <a:graphicFrameLocks noChangeAspect="1"/>
          </p:cNvGraphicFramePr>
          <p:nvPr>
            <p:ph idx="1"/>
          </p:nvPr>
        </p:nvGraphicFramePr>
        <p:xfrm>
          <a:off x="1143000" y="1219200"/>
          <a:ext cx="6770687" cy="2943225"/>
        </p:xfrm>
        <a:graphic>
          <a:graphicData uri="http://schemas.openxmlformats.org/presentationml/2006/ole">
            <p:oleObj spid="_x0000_s38914" name="Photo Editor Photo" r:id="rId3" imgW="6771429" imgH="2943636" progId="">
              <p:embed/>
            </p:oleObj>
          </a:graphicData>
        </a:graphic>
      </p:graphicFrame>
      <p:sp>
        <p:nvSpPr>
          <p:cNvPr id="14338" name="Rectangle 2"/>
          <p:cNvSpPr>
            <a:spLocks noGrp="1" noChangeArrowheads="1"/>
          </p:cNvSpPr>
          <p:nvPr>
            <p:ph type="title"/>
          </p:nvPr>
        </p:nvSpPr>
        <p:spPr/>
        <p:txBody>
          <a:bodyPr>
            <a:normAutofit fontScale="90000"/>
          </a:bodyPr>
          <a:lstStyle/>
          <a:p>
            <a:pPr eaLnBrk="1" hangingPunct="1">
              <a:defRPr/>
            </a:pPr>
            <a:r>
              <a:rPr lang="en-US" smtClean="0"/>
              <a:t>Equivalent Resistance – Parallel, Examples</a:t>
            </a:r>
          </a:p>
        </p:txBody>
      </p:sp>
      <p:sp>
        <p:nvSpPr>
          <p:cNvPr id="14340" name="Rectangle 4"/>
          <p:cNvSpPr>
            <a:spLocks noGrp="1" noChangeArrowheads="1"/>
          </p:cNvSpPr>
          <p:nvPr>
            <p:ph type="body" sz="half" idx="4294967295"/>
          </p:nvPr>
        </p:nvSpPr>
        <p:spPr>
          <a:xfrm>
            <a:off x="381000" y="4314825"/>
            <a:ext cx="8229600" cy="2162175"/>
          </a:xfrm>
        </p:spPr>
        <p:txBody>
          <a:bodyPr/>
          <a:lstStyle/>
          <a:p>
            <a:pPr eaLnBrk="1" hangingPunct="1">
              <a:lnSpc>
                <a:spcPct val="90000"/>
              </a:lnSpc>
              <a:defRPr/>
            </a:pPr>
            <a:r>
              <a:rPr lang="en-US" sz="2400" dirty="0" smtClean="0"/>
              <a:t>Equivalent resistance replaces the two original resistances</a:t>
            </a:r>
          </a:p>
          <a:p>
            <a:pPr eaLnBrk="1" hangingPunct="1">
              <a:lnSpc>
                <a:spcPct val="90000"/>
              </a:lnSpc>
              <a:defRPr/>
            </a:pPr>
            <a:r>
              <a:rPr lang="en-US" sz="2400" i="1" dirty="0" smtClean="0"/>
              <a:t>Household circuits</a:t>
            </a:r>
            <a:r>
              <a:rPr lang="en-US" sz="2400" dirty="0" smtClean="0"/>
              <a:t> are wired so the electrical devices are connected in parallel</a:t>
            </a:r>
          </a:p>
          <a:p>
            <a:pPr lvl="1" eaLnBrk="1" hangingPunct="1">
              <a:lnSpc>
                <a:spcPct val="90000"/>
              </a:lnSpc>
              <a:defRPr/>
            </a:pPr>
            <a:r>
              <a:rPr lang="en-US" sz="2200" dirty="0" smtClean="0"/>
              <a:t>Circuit breakers may be used in series with other circuit elements for safety purposes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Schematic Diagrams and Circuits</a:t>
            </a:r>
            <a:endParaRPr lang="en-US" dirty="0"/>
          </a:p>
        </p:txBody>
      </p:sp>
      <p:sp>
        <p:nvSpPr>
          <p:cNvPr id="3" name="Text Placeholder 2"/>
          <p:cNvSpPr>
            <a:spLocks noGrp="1"/>
          </p:cNvSpPr>
          <p:nvPr>
            <p:ph type="body" idx="1"/>
          </p:nvPr>
        </p:nvSpPr>
        <p:spPr/>
        <p:txBody>
          <a:bodyPr/>
          <a:lstStyle/>
          <a:p>
            <a:r>
              <a:rPr lang="en-US" dirty="0" smtClean="0"/>
              <a:t>Holt Chapter 18 Section 1</a:t>
            </a:r>
            <a:endParaRPr lang="en-US" dirty="0"/>
          </a:p>
        </p:txBody>
      </p:sp>
      <p:pic>
        <p:nvPicPr>
          <p:cNvPr id="4" name="Picture 3" descr="circuitsBW.png"/>
          <p:cNvPicPr>
            <a:picLocks noChangeAspect="1"/>
          </p:cNvPicPr>
          <p:nvPr/>
        </p:nvPicPr>
        <p:blipFill>
          <a:blip r:embed="rId2" cstate="print"/>
          <a:srcRect l="58513" t="7602" r="18466" b="3074"/>
          <a:stretch>
            <a:fillRect/>
          </a:stretch>
        </p:blipFill>
        <p:spPr>
          <a:xfrm>
            <a:off x="5943600" y="381000"/>
            <a:ext cx="1828800" cy="3581400"/>
          </a:xfrm>
          <a:prstGeom prst="rect">
            <a:avLst/>
          </a:prstGeom>
        </p:spPr>
      </p:pic>
      <p:pic>
        <p:nvPicPr>
          <p:cNvPr id="5" name="Picture 4" descr="circuitsBW.png"/>
          <p:cNvPicPr>
            <a:picLocks noChangeAspect="1"/>
          </p:cNvPicPr>
          <p:nvPr/>
        </p:nvPicPr>
        <p:blipFill>
          <a:blip r:embed="rId2" cstate="print"/>
          <a:srcRect l="9702" t="4114" r="70573" b="7440"/>
          <a:stretch>
            <a:fillRect/>
          </a:stretch>
        </p:blipFill>
        <p:spPr>
          <a:xfrm rot="5400000">
            <a:off x="1871330" y="533400"/>
            <a:ext cx="1481470" cy="33528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smtClean="0"/>
              <a:t>Equivalent Resistance – Parallel</a:t>
            </a:r>
          </a:p>
        </p:txBody>
      </p:sp>
      <p:sp>
        <p:nvSpPr>
          <p:cNvPr id="13315" name="Rectangle 3"/>
          <p:cNvSpPr>
            <a:spLocks noGrp="1" noChangeArrowheads="1"/>
          </p:cNvSpPr>
          <p:nvPr>
            <p:ph type="body" sz="half" idx="1"/>
          </p:nvPr>
        </p:nvSpPr>
        <p:spPr>
          <a:xfrm>
            <a:off x="685800" y="1905000"/>
            <a:ext cx="3810000" cy="3429000"/>
          </a:xfrm>
        </p:spPr>
        <p:txBody>
          <a:bodyPr>
            <a:normAutofit fontScale="92500" lnSpcReduction="10000"/>
          </a:bodyPr>
          <a:lstStyle/>
          <a:p>
            <a:pPr eaLnBrk="1" hangingPunct="1">
              <a:lnSpc>
                <a:spcPct val="90000"/>
              </a:lnSpc>
              <a:defRPr/>
            </a:pPr>
            <a:r>
              <a:rPr lang="en-US" dirty="0" smtClean="0"/>
              <a:t>Equivalent Resistance</a:t>
            </a:r>
          </a:p>
          <a:p>
            <a:pPr eaLnBrk="1" hangingPunct="1">
              <a:lnSpc>
                <a:spcPct val="90000"/>
              </a:lnSpc>
              <a:defRPr/>
            </a:pPr>
            <a:endParaRPr lang="en-US" sz="2400" dirty="0" smtClean="0"/>
          </a:p>
          <a:p>
            <a:pPr lvl="1" eaLnBrk="1" hangingPunct="1">
              <a:lnSpc>
                <a:spcPct val="90000"/>
              </a:lnSpc>
              <a:buFontTx/>
              <a:buNone/>
              <a:defRPr/>
            </a:pPr>
            <a:endParaRPr lang="en-US" sz="2400" dirty="0" smtClean="0"/>
          </a:p>
          <a:p>
            <a:pPr>
              <a:lnSpc>
                <a:spcPct val="90000"/>
              </a:lnSpc>
              <a:defRPr/>
            </a:pPr>
            <a:r>
              <a:rPr lang="en-US" dirty="0" smtClean="0"/>
              <a:t>equivalent resistance for parallel resistors is always less than the smallest resistor in the group</a:t>
            </a:r>
          </a:p>
        </p:txBody>
      </p:sp>
      <p:pic>
        <p:nvPicPr>
          <p:cNvPr id="2053" name="Picture 6" descr="Fig 18-06b"/>
          <p:cNvPicPr>
            <a:picLocks noGrp="1" noChangeAspect="1" noChangeArrowheads="1"/>
          </p:cNvPicPr>
          <p:nvPr>
            <p:ph type="clipArt" sz="half" idx="2"/>
          </p:nvPr>
        </p:nvPicPr>
        <p:blipFill>
          <a:blip r:embed="rId3" cstate="print"/>
          <a:stretch>
            <a:fillRect/>
          </a:stretch>
        </p:blipFill>
        <p:spPr>
          <a:xfrm>
            <a:off x="4648200" y="1820744"/>
            <a:ext cx="4038600" cy="4054711"/>
          </a:xfrm>
          <a:noFill/>
        </p:spPr>
      </p:pic>
      <p:graphicFrame>
        <p:nvGraphicFramePr>
          <p:cNvPr id="2050" name="Object 7"/>
          <p:cNvGraphicFramePr>
            <a:graphicFrameLocks noChangeAspect="1"/>
          </p:cNvGraphicFramePr>
          <p:nvPr/>
        </p:nvGraphicFramePr>
        <p:xfrm>
          <a:off x="1143000" y="2667000"/>
          <a:ext cx="2743200" cy="762000"/>
        </p:xfrm>
        <a:graphic>
          <a:graphicData uri="http://schemas.openxmlformats.org/presentationml/2006/ole">
            <p:oleObj spid="_x0000_s39938" name="Equation" r:id="rId4" imgW="1600200" imgH="444240" progId="Equation.3">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smtClean="0"/>
              <a:t>Kirchoff’s</a:t>
            </a:r>
            <a:r>
              <a:rPr lang="en-US" dirty="0" smtClean="0"/>
              <a:t> Law (Junction Rule)</a:t>
            </a:r>
            <a:endParaRPr lang="en-US" dirty="0"/>
          </a:p>
        </p:txBody>
      </p:sp>
      <p:sp>
        <p:nvSpPr>
          <p:cNvPr id="3" name="Content Placeholder 2"/>
          <p:cNvSpPr>
            <a:spLocks noGrp="1"/>
          </p:cNvSpPr>
          <p:nvPr>
            <p:ph idx="1"/>
          </p:nvPr>
        </p:nvSpPr>
        <p:spPr>
          <a:xfrm>
            <a:off x="457200" y="1600201"/>
            <a:ext cx="8229600" cy="2514600"/>
          </a:xfrm>
        </p:spPr>
        <p:txBody>
          <a:bodyPr>
            <a:normAutofit fontScale="92500" lnSpcReduction="10000"/>
          </a:bodyPr>
          <a:lstStyle/>
          <a:p>
            <a:pPr eaLnBrk="1" hangingPunct="1">
              <a:defRPr/>
            </a:pPr>
            <a:r>
              <a:rPr lang="en-US" sz="2800" b="1" dirty="0" err="1" smtClean="0"/>
              <a:t>Kirchoff’s</a:t>
            </a:r>
            <a:r>
              <a:rPr lang="en-US" sz="2800" b="1" dirty="0" smtClean="0"/>
              <a:t> Law: </a:t>
            </a:r>
            <a:r>
              <a:rPr lang="en-US" sz="2800" dirty="0" smtClean="0"/>
              <a:t>The current (I) that enters a point must be equal to the total current leaving that point</a:t>
            </a:r>
          </a:p>
          <a:p>
            <a:pPr lvl="1" eaLnBrk="1" hangingPunct="1">
              <a:buFont typeface="Arial" pitchFamily="34" charset="0"/>
              <a:buChar char="•"/>
              <a:defRPr/>
            </a:pPr>
            <a:r>
              <a:rPr lang="en-US" sz="2400" dirty="0" smtClean="0"/>
              <a:t>I = I</a:t>
            </a:r>
            <a:r>
              <a:rPr lang="en-US" sz="2400" baseline="-25000" dirty="0" smtClean="0"/>
              <a:t>1</a:t>
            </a:r>
            <a:r>
              <a:rPr lang="en-US" sz="2400" dirty="0" smtClean="0"/>
              <a:t> + I</a:t>
            </a:r>
            <a:r>
              <a:rPr lang="en-US" sz="2400" baseline="-25000" dirty="0" smtClean="0"/>
              <a:t>2</a:t>
            </a:r>
            <a:endParaRPr lang="en-US" sz="2400" dirty="0" smtClean="0"/>
          </a:p>
          <a:p>
            <a:pPr lvl="1" eaLnBrk="1" hangingPunct="1">
              <a:buFont typeface="Arial" pitchFamily="34" charset="0"/>
              <a:buChar char="•"/>
              <a:defRPr/>
            </a:pPr>
            <a:r>
              <a:rPr lang="en-US" sz="2400" dirty="0" smtClean="0"/>
              <a:t>The currents are generally not the same in all parallel paths</a:t>
            </a:r>
          </a:p>
          <a:p>
            <a:pPr lvl="1" eaLnBrk="1" hangingPunct="1">
              <a:buFont typeface="Arial" pitchFamily="34" charset="0"/>
              <a:buChar char="•"/>
              <a:defRPr/>
            </a:pPr>
            <a:r>
              <a:rPr lang="en-US" sz="2400" i="1" dirty="0" smtClean="0"/>
              <a:t>The charges will “exit the auditorium” so that they can get through the doors but, if not all doors have the same resistance, the lower resistance doors will have more traffic </a:t>
            </a:r>
            <a:endParaRPr lang="en-US" sz="2000" i="1" dirty="0" smtClean="0"/>
          </a:p>
          <a:p>
            <a:pPr>
              <a:defRPr/>
            </a:pPr>
            <a:endParaRPr lang="en-US" dirty="0"/>
          </a:p>
        </p:txBody>
      </p:sp>
      <p:graphicFrame>
        <p:nvGraphicFramePr>
          <p:cNvPr id="35841" name="Object 3"/>
          <p:cNvGraphicFramePr>
            <a:graphicFrameLocks noChangeAspect="1"/>
          </p:cNvGraphicFramePr>
          <p:nvPr/>
        </p:nvGraphicFramePr>
        <p:xfrm>
          <a:off x="2159000" y="4038600"/>
          <a:ext cx="4824413" cy="2097088"/>
        </p:xfrm>
        <a:graphic>
          <a:graphicData uri="http://schemas.openxmlformats.org/presentationml/2006/ole">
            <p:oleObj spid="_x0000_s40962" name="Photo Editor Photo" r:id="rId3" imgW="6771429" imgH="2943636" progId="">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Parallel Circuit Questions</a:t>
            </a:r>
            <a:endParaRPr lang="en-US" dirty="0"/>
          </a:p>
        </p:txBody>
      </p:sp>
      <p:sp>
        <p:nvSpPr>
          <p:cNvPr id="6" name="Content Placeholder 5"/>
          <p:cNvSpPr>
            <a:spLocks noGrp="1"/>
          </p:cNvSpPr>
          <p:nvPr>
            <p:ph idx="1"/>
          </p:nvPr>
        </p:nvSpPr>
        <p:spPr/>
        <p:txBody>
          <a:bodyPr>
            <a:normAutofit fontScale="92500" lnSpcReduction="10000"/>
          </a:bodyPr>
          <a:lstStyle/>
          <a:p>
            <a:r>
              <a:rPr lang="en-US" dirty="0" smtClean="0"/>
              <a:t>Four resistors are connected in parallel. Their resistances are 5</a:t>
            </a:r>
            <a:r>
              <a:rPr lang="el-GR" dirty="0" smtClean="0"/>
              <a:t>Ω</a:t>
            </a:r>
            <a:r>
              <a:rPr lang="en-US" dirty="0" smtClean="0"/>
              <a:t>, 15</a:t>
            </a:r>
            <a:r>
              <a:rPr lang="el-GR" dirty="0" smtClean="0"/>
              <a:t>Ω</a:t>
            </a:r>
            <a:r>
              <a:rPr lang="en-US" dirty="0" smtClean="0"/>
              <a:t>, 25</a:t>
            </a:r>
            <a:r>
              <a:rPr lang="el-GR" dirty="0" smtClean="0"/>
              <a:t>Ω</a:t>
            </a:r>
            <a:r>
              <a:rPr lang="en-US" dirty="0" smtClean="0"/>
              <a:t> and 50</a:t>
            </a:r>
            <a:r>
              <a:rPr lang="el-GR" dirty="0" smtClean="0"/>
              <a:t>Ω</a:t>
            </a:r>
            <a:r>
              <a:rPr lang="en-US" dirty="0" smtClean="0"/>
              <a:t>. What is their equivalent resistance? </a:t>
            </a:r>
          </a:p>
          <a:p>
            <a:r>
              <a:rPr lang="en-US" dirty="0" smtClean="0"/>
              <a:t>If they are attached to a 9V battery, what is the current?</a:t>
            </a:r>
          </a:p>
          <a:p>
            <a:r>
              <a:rPr lang="en-US" dirty="0" smtClean="0"/>
              <a:t>What is the current in the 15</a:t>
            </a:r>
            <a:r>
              <a:rPr lang="el-GR" dirty="0" smtClean="0"/>
              <a:t>Ω</a:t>
            </a:r>
            <a:r>
              <a:rPr lang="en-US" dirty="0" smtClean="0"/>
              <a:t> resistor?</a:t>
            </a:r>
          </a:p>
          <a:p>
            <a:r>
              <a:rPr lang="en-US" dirty="0" smtClean="0"/>
              <a:t>	What is the current in each resistor?</a:t>
            </a:r>
          </a:p>
          <a:p>
            <a:r>
              <a:rPr lang="en-US" dirty="0" smtClean="0"/>
              <a:t>What is the voltage drop of the 25</a:t>
            </a:r>
            <a:r>
              <a:rPr lang="el-GR" dirty="0" smtClean="0"/>
              <a:t>Ω</a:t>
            </a:r>
            <a:r>
              <a:rPr lang="en-US" dirty="0" smtClean="0"/>
              <a:t> resistor?</a:t>
            </a:r>
            <a:endParaRPr lang="en-US" dirty="0"/>
          </a:p>
        </p:txBody>
      </p:sp>
      <p:sp>
        <p:nvSpPr>
          <p:cNvPr id="8" name="TextBox 7"/>
          <p:cNvSpPr txBox="1"/>
          <p:nvPr/>
        </p:nvSpPr>
        <p:spPr>
          <a:xfrm>
            <a:off x="838200" y="4267200"/>
            <a:ext cx="7620000" cy="584775"/>
          </a:xfrm>
          <a:prstGeom prst="rect">
            <a:avLst/>
          </a:prstGeom>
          <a:noFill/>
        </p:spPr>
        <p:txBody>
          <a:bodyPr wrap="square" rtlCol="0">
            <a:spAutoFit/>
          </a:bodyPr>
          <a:lstStyle/>
          <a:p>
            <a:r>
              <a:rPr lang="en-US" sz="3200" dirty="0" smtClean="0"/>
              <a:t>3.06</a:t>
            </a:r>
            <a:r>
              <a:rPr lang="el-GR" sz="3200" dirty="0" smtClean="0"/>
              <a:t>Ω</a:t>
            </a:r>
            <a:r>
              <a:rPr lang="en-US" sz="3200" dirty="0" smtClean="0"/>
              <a:t>	    2.94Amps	0.6Amps	9V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Effect transition="in" filter="fade">
                                      <p:cBhvr>
                                        <p:cTn id="2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defRPr/>
            </a:pPr>
            <a:r>
              <a:rPr lang="en-US" smtClean="0"/>
              <a:t>Ex. 3</a:t>
            </a:r>
          </a:p>
        </p:txBody>
      </p:sp>
      <p:sp>
        <p:nvSpPr>
          <p:cNvPr id="81923" name="Rectangle 3"/>
          <p:cNvSpPr>
            <a:spLocks noGrp="1" noChangeArrowheads="1"/>
          </p:cNvSpPr>
          <p:nvPr>
            <p:ph idx="1"/>
          </p:nvPr>
        </p:nvSpPr>
        <p:spPr/>
        <p:txBody>
          <a:bodyPr>
            <a:normAutofit/>
          </a:bodyPr>
          <a:lstStyle/>
          <a:p>
            <a:pPr marL="609600" indent="-609600" eaLnBrk="1" hangingPunct="1">
              <a:defRPr/>
            </a:pPr>
            <a:r>
              <a:rPr lang="en-US" dirty="0" smtClean="0"/>
              <a:t>Find the </a:t>
            </a:r>
            <a:r>
              <a:rPr lang="en-US" u="sng" dirty="0" smtClean="0"/>
              <a:t>current</a:t>
            </a:r>
            <a:r>
              <a:rPr lang="en-US" dirty="0" smtClean="0"/>
              <a:t> and </a:t>
            </a:r>
            <a:r>
              <a:rPr lang="en-US" u="sng" dirty="0" smtClean="0"/>
              <a:t>potential difference</a:t>
            </a:r>
            <a:r>
              <a:rPr lang="en-US" dirty="0" smtClean="0"/>
              <a:t> across each of the resistors in the following circuits:</a:t>
            </a:r>
          </a:p>
          <a:p>
            <a:pPr marL="990600" lvl="1" indent="-533400" eaLnBrk="1" hangingPunct="1">
              <a:buFontTx/>
              <a:buAutoNum type="alphaUcParenR"/>
              <a:defRPr/>
            </a:pPr>
            <a:r>
              <a:rPr lang="en-US" dirty="0" smtClean="0"/>
              <a:t>A 12 ohm and a 4 ohm resistor wired in parallel with a 12V source</a:t>
            </a:r>
          </a:p>
          <a:p>
            <a:pPr marL="990600" lvl="1" indent="-533400" eaLnBrk="1" hangingPunct="1">
              <a:buFontTx/>
              <a:buAutoNum type="alphaUcParenR"/>
              <a:defRPr/>
            </a:pPr>
            <a:r>
              <a:rPr lang="en-US" dirty="0" smtClean="0"/>
              <a:t>A 4 ohm and a 12 ohm resistor wired in series with a 12V source</a:t>
            </a:r>
          </a:p>
        </p:txBody>
      </p:sp>
      <p:sp>
        <p:nvSpPr>
          <p:cNvPr id="5" name="Content Placeholder 4"/>
          <p:cNvSpPr>
            <a:spLocks noGrp="1"/>
          </p:cNvSpPr>
          <p:nvPr>
            <p:ph idx="13"/>
          </p:nvPr>
        </p:nvSpPr>
        <p:spPr/>
        <p:txBody>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defRPr/>
            </a:pPr>
            <a:r>
              <a:rPr lang="en-US" smtClean="0"/>
              <a:t>Ex. 4</a:t>
            </a:r>
          </a:p>
        </p:txBody>
      </p:sp>
      <p:sp>
        <p:nvSpPr>
          <p:cNvPr id="83971" name="Rectangle 3"/>
          <p:cNvSpPr>
            <a:spLocks noGrp="1" noChangeArrowheads="1"/>
          </p:cNvSpPr>
          <p:nvPr>
            <p:ph idx="1"/>
          </p:nvPr>
        </p:nvSpPr>
        <p:spPr/>
        <p:txBody>
          <a:bodyPr>
            <a:normAutofit lnSpcReduction="10000"/>
          </a:bodyPr>
          <a:lstStyle/>
          <a:p>
            <a:pPr eaLnBrk="1" hangingPunct="1">
              <a:defRPr/>
            </a:pPr>
            <a:r>
              <a:rPr lang="en-US" dirty="0" smtClean="0"/>
              <a:t>Find the </a:t>
            </a:r>
            <a:r>
              <a:rPr lang="en-US" u="sng" dirty="0" smtClean="0"/>
              <a:t>equivalent resistance</a:t>
            </a:r>
            <a:r>
              <a:rPr lang="en-US" dirty="0" smtClean="0"/>
              <a:t>, the </a:t>
            </a:r>
            <a:r>
              <a:rPr lang="en-US" u="sng" dirty="0" smtClean="0"/>
              <a:t>current in each resistor</a:t>
            </a:r>
            <a:r>
              <a:rPr lang="en-US" dirty="0" smtClean="0"/>
              <a:t>, and the </a:t>
            </a:r>
            <a:r>
              <a:rPr lang="en-US" u="sng" dirty="0" smtClean="0"/>
              <a:t>current drawn by the circuit</a:t>
            </a:r>
            <a:r>
              <a:rPr lang="en-US" dirty="0" smtClean="0"/>
              <a:t> load for a 9.0V battery connected in parallel to the following resistors.</a:t>
            </a:r>
          </a:p>
          <a:p>
            <a:pPr eaLnBrk="1" hangingPunct="1">
              <a:defRPr/>
            </a:pPr>
            <a:r>
              <a:rPr lang="en-US" dirty="0" smtClean="0"/>
              <a:t>A) two 30 ohm resistors</a:t>
            </a:r>
          </a:p>
          <a:p>
            <a:pPr eaLnBrk="1" hangingPunct="1">
              <a:defRPr/>
            </a:pPr>
            <a:r>
              <a:rPr lang="en-US" dirty="0" smtClean="0"/>
              <a:t>B) three 30 ohm resistors</a:t>
            </a:r>
          </a:p>
          <a:p>
            <a:pPr eaLnBrk="1" hangingPunct="1">
              <a:defRPr/>
            </a:pPr>
            <a:r>
              <a:rPr lang="en-US" dirty="0" smtClean="0"/>
              <a:t>C) five 30 ohm resistors</a:t>
            </a:r>
          </a:p>
        </p:txBody>
      </p:sp>
      <p:sp>
        <p:nvSpPr>
          <p:cNvPr id="5" name="Content Placeholder 4"/>
          <p:cNvSpPr>
            <a:spLocks noGrp="1"/>
          </p:cNvSpPr>
          <p:nvPr>
            <p:ph idx="13"/>
          </p:nvPr>
        </p:nvSpPr>
        <p:spPr/>
        <p:txBody>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defRPr/>
            </a:pPr>
            <a:r>
              <a:rPr lang="en-US" dirty="0" smtClean="0"/>
              <a:t>Ex. 5</a:t>
            </a:r>
          </a:p>
        </p:txBody>
      </p:sp>
      <p:sp>
        <p:nvSpPr>
          <p:cNvPr id="82947" name="Rectangle 3"/>
          <p:cNvSpPr>
            <a:spLocks noGrp="1" noChangeArrowheads="1"/>
          </p:cNvSpPr>
          <p:nvPr>
            <p:ph idx="1"/>
          </p:nvPr>
        </p:nvSpPr>
        <p:spPr/>
        <p:txBody>
          <a:bodyPr>
            <a:normAutofit/>
          </a:bodyPr>
          <a:lstStyle/>
          <a:p>
            <a:pPr eaLnBrk="1" hangingPunct="1">
              <a:defRPr/>
            </a:pPr>
            <a:r>
              <a:rPr lang="en-US" dirty="0" smtClean="0"/>
              <a:t>Sketch as many different circuits as possible involving a battery and three bulbs of equal resistance.</a:t>
            </a:r>
          </a:p>
          <a:p>
            <a:pPr eaLnBrk="1" hangingPunct="1">
              <a:defRPr/>
            </a:pPr>
            <a:endParaRPr lang="en-US" dirty="0" smtClean="0"/>
          </a:p>
          <a:p>
            <a:pPr eaLnBrk="1" hangingPunct="1">
              <a:defRPr/>
            </a:pPr>
            <a:r>
              <a:rPr lang="en-US" dirty="0" smtClean="0"/>
              <a:t>How many different circuits would exist with four bulbs?</a:t>
            </a:r>
          </a:p>
        </p:txBody>
      </p:sp>
      <p:sp>
        <p:nvSpPr>
          <p:cNvPr id="5" name="Content Placeholder 4"/>
          <p:cNvSpPr>
            <a:spLocks noGrp="1"/>
          </p:cNvSpPr>
          <p:nvPr>
            <p:ph idx="13"/>
          </p:nvPr>
        </p:nvSpPr>
        <p:spPr/>
        <p:txBody>
          <a:body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Comparison of Series and Parallel</a:t>
            </a:r>
            <a:endParaRPr lang="en-US" dirty="0"/>
          </a:p>
        </p:txBody>
      </p:sp>
      <p:sp>
        <p:nvSpPr>
          <p:cNvPr id="5" name="Text Placeholder 4"/>
          <p:cNvSpPr>
            <a:spLocks noGrp="1"/>
          </p:cNvSpPr>
          <p:nvPr>
            <p:ph type="body" idx="1"/>
          </p:nvPr>
        </p:nvSpPr>
        <p:spPr/>
        <p:txBody>
          <a:bodyPr/>
          <a:lstStyle/>
          <a:p>
            <a:r>
              <a:rPr lang="en-US" dirty="0" smtClean="0"/>
              <a:t>Series Resistor Groups</a:t>
            </a:r>
            <a:endParaRPr lang="en-US" dirty="0"/>
          </a:p>
        </p:txBody>
      </p:sp>
      <p:sp>
        <p:nvSpPr>
          <p:cNvPr id="6" name="Content Placeholder 5"/>
          <p:cNvSpPr>
            <a:spLocks noGrp="1"/>
          </p:cNvSpPr>
          <p:nvPr>
            <p:ph sz="half" idx="2"/>
          </p:nvPr>
        </p:nvSpPr>
        <p:spPr>
          <a:xfrm>
            <a:off x="457200" y="2174875"/>
            <a:ext cx="4040188" cy="3006725"/>
          </a:xfrm>
        </p:spPr>
        <p:txBody>
          <a:bodyPr>
            <a:normAutofit/>
          </a:bodyPr>
          <a:lstStyle/>
          <a:p>
            <a:r>
              <a:rPr lang="en-US" dirty="0" smtClean="0"/>
              <a:t>Current is the same in all</a:t>
            </a:r>
          </a:p>
          <a:p>
            <a:r>
              <a:rPr lang="en-US" dirty="0" smtClean="0"/>
              <a:t>Voltages can be different for all, based on resistance</a:t>
            </a:r>
          </a:p>
          <a:p>
            <a:pPr lvl="1">
              <a:buFont typeface="Arial" pitchFamily="34" charset="0"/>
              <a:buChar char="•"/>
            </a:pPr>
            <a:r>
              <a:rPr lang="en-US" dirty="0" smtClean="0"/>
              <a:t>Voltage for group should add up to the battery (or special)</a:t>
            </a:r>
          </a:p>
          <a:p>
            <a:pPr lvl="1">
              <a:buFont typeface="Arial" pitchFamily="34" charset="0"/>
              <a:buChar char="•"/>
            </a:pPr>
            <a:r>
              <a:rPr lang="en-US" dirty="0" smtClean="0"/>
              <a:t>Load volts = - Battery volts</a:t>
            </a:r>
          </a:p>
          <a:p>
            <a:endParaRPr lang="en-US" dirty="0" smtClean="0"/>
          </a:p>
        </p:txBody>
      </p:sp>
      <p:sp>
        <p:nvSpPr>
          <p:cNvPr id="7" name="Text Placeholder 6"/>
          <p:cNvSpPr>
            <a:spLocks noGrp="1"/>
          </p:cNvSpPr>
          <p:nvPr>
            <p:ph type="body" sz="quarter" idx="3"/>
          </p:nvPr>
        </p:nvSpPr>
        <p:spPr/>
        <p:txBody>
          <a:bodyPr/>
          <a:lstStyle/>
          <a:p>
            <a:r>
              <a:rPr lang="en-US" dirty="0" smtClean="0"/>
              <a:t>Parallel Resistor Groups</a:t>
            </a:r>
            <a:endParaRPr lang="en-US" dirty="0"/>
          </a:p>
        </p:txBody>
      </p:sp>
      <p:sp>
        <p:nvSpPr>
          <p:cNvPr id="8" name="Content Placeholder 7"/>
          <p:cNvSpPr>
            <a:spLocks noGrp="1"/>
          </p:cNvSpPr>
          <p:nvPr>
            <p:ph sz="quarter" idx="4"/>
          </p:nvPr>
        </p:nvSpPr>
        <p:spPr>
          <a:xfrm>
            <a:off x="4645025" y="2174875"/>
            <a:ext cx="4041775" cy="3006725"/>
          </a:xfrm>
        </p:spPr>
        <p:txBody>
          <a:bodyPr>
            <a:normAutofit/>
          </a:bodyPr>
          <a:lstStyle/>
          <a:p>
            <a:r>
              <a:rPr lang="en-US" dirty="0" smtClean="0"/>
              <a:t>Voltage is the same for all</a:t>
            </a:r>
          </a:p>
          <a:p>
            <a:r>
              <a:rPr lang="en-US" dirty="0" smtClean="0"/>
              <a:t>Current can be different for all, based on resistance</a:t>
            </a:r>
          </a:p>
          <a:p>
            <a:pPr lvl="1">
              <a:buFont typeface="Arial" pitchFamily="34" charset="0"/>
              <a:buChar char="•"/>
            </a:pPr>
            <a:r>
              <a:rPr lang="en-US" dirty="0" smtClean="0"/>
              <a:t>Current for all paths should add up to current before the split (the Junction Rule)</a:t>
            </a:r>
            <a:endParaRPr lang="en-US" dirty="0"/>
          </a:p>
        </p:txBody>
      </p:sp>
      <p:pic>
        <p:nvPicPr>
          <p:cNvPr id="9" name="Picture 8" descr="series.png"/>
          <p:cNvPicPr>
            <a:picLocks noChangeAspect="1"/>
          </p:cNvPicPr>
          <p:nvPr/>
        </p:nvPicPr>
        <p:blipFill>
          <a:blip r:embed="rId2" cstate="print"/>
          <a:srcRect l="2652" t="53351" r="63087"/>
          <a:stretch>
            <a:fillRect/>
          </a:stretch>
        </p:blipFill>
        <p:spPr>
          <a:xfrm>
            <a:off x="762000" y="4584418"/>
            <a:ext cx="3427416" cy="1587782"/>
          </a:xfrm>
          <a:prstGeom prst="rect">
            <a:avLst/>
          </a:prstGeom>
        </p:spPr>
      </p:pic>
      <p:pic>
        <p:nvPicPr>
          <p:cNvPr id="10" name="Picture 9" descr="series.png"/>
          <p:cNvPicPr>
            <a:picLocks noChangeAspect="1"/>
          </p:cNvPicPr>
          <p:nvPr/>
        </p:nvPicPr>
        <p:blipFill>
          <a:blip r:embed="rId2" cstate="print"/>
          <a:srcRect l="83320" r="2527"/>
          <a:stretch>
            <a:fillRect/>
          </a:stretch>
        </p:blipFill>
        <p:spPr>
          <a:xfrm rot="16200000">
            <a:off x="5986013" y="3636231"/>
            <a:ext cx="1362974" cy="32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fade">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fade">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2" end="2"/>
                                            </p:txEl>
                                          </p:spTgt>
                                        </p:tgtEl>
                                        <p:attrNameLst>
                                          <p:attrName>style.visibility</p:attrName>
                                        </p:attrNameLst>
                                      </p:cBhvr>
                                      <p:to>
                                        <p:strVal val="visible"/>
                                      </p:to>
                                    </p:set>
                                    <p:animEffect transition="in" filter="fade">
                                      <p:cBhvr>
                                        <p:cTn id="32" dur="500"/>
                                        <p:tgtEl>
                                          <p:spTgt spid="8">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3" end="3"/>
                                            </p:txEl>
                                          </p:spTgt>
                                        </p:tgtEl>
                                        <p:attrNameLst>
                                          <p:attrName>style.visibility</p:attrName>
                                        </p:attrNameLst>
                                      </p:cBhvr>
                                      <p:to>
                                        <p:strVal val="visible"/>
                                      </p:to>
                                    </p:set>
                                    <p:animEffect transition="in" filter="fade">
                                      <p:cBhvr>
                                        <p:cTn id="3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Analysis Strategy for Resistors Combined both in Parallel and Series</a:t>
            </a:r>
            <a:endParaRPr lang="en-US" dirty="0"/>
          </a:p>
        </p:txBody>
      </p:sp>
      <p:sp>
        <p:nvSpPr>
          <p:cNvPr id="6" name="Content Placeholder 5"/>
          <p:cNvSpPr>
            <a:spLocks noGrp="1"/>
          </p:cNvSpPr>
          <p:nvPr>
            <p:ph sz="half" idx="1"/>
          </p:nvPr>
        </p:nvSpPr>
        <p:spPr>
          <a:xfrm>
            <a:off x="457200" y="1600200"/>
            <a:ext cx="4800600" cy="4525963"/>
          </a:xfrm>
        </p:spPr>
        <p:txBody>
          <a:bodyPr>
            <a:normAutofit fontScale="92500" lnSpcReduction="20000"/>
          </a:bodyPr>
          <a:lstStyle/>
          <a:p>
            <a:r>
              <a:rPr lang="en-US" dirty="0" smtClean="0"/>
              <a:t>Any resistor circuit can be systematically simplified  down to just one equivalent resistor</a:t>
            </a:r>
          </a:p>
          <a:p>
            <a:pPr marL="914400" lvl="1" indent="-514350">
              <a:buFont typeface="+mj-lt"/>
              <a:buAutoNum type="arabicPeriod"/>
            </a:pPr>
            <a:r>
              <a:rPr lang="en-US" dirty="0" smtClean="0"/>
              <a:t>Simplify all parallel bundles into their equivalent resistors</a:t>
            </a:r>
          </a:p>
          <a:p>
            <a:pPr marL="1771650" lvl="3" indent="-514350"/>
            <a:r>
              <a:rPr lang="en-US" dirty="0" smtClean="0"/>
              <a:t>Track all intermediates</a:t>
            </a:r>
          </a:p>
          <a:p>
            <a:pPr marL="914400" lvl="1" indent="-514350">
              <a:buFont typeface="+mj-lt"/>
              <a:buAutoNum type="arabicPeriod"/>
            </a:pPr>
            <a:r>
              <a:rPr lang="en-US" dirty="0" smtClean="0"/>
              <a:t>Simplify all series resistors into the single equivalent</a:t>
            </a:r>
          </a:p>
          <a:p>
            <a:pPr marL="914400" lvl="1" indent="-514350">
              <a:buFont typeface="+mj-lt"/>
              <a:buAutoNum type="arabicPeriod"/>
            </a:pPr>
            <a:r>
              <a:rPr lang="en-US" dirty="0" smtClean="0"/>
              <a:t>Find the current through the equivalent resistor</a:t>
            </a:r>
          </a:p>
          <a:p>
            <a:pPr marL="914400" lvl="1" indent="-514350">
              <a:buFont typeface="+mj-lt"/>
              <a:buAutoNum type="arabicPeriod"/>
            </a:pPr>
            <a:r>
              <a:rPr lang="en-US" dirty="0" smtClean="0"/>
              <a:t>Tease the voltages out through the current of the series</a:t>
            </a:r>
          </a:p>
          <a:p>
            <a:pPr marL="914400" lvl="1" indent="-514350">
              <a:buFont typeface="+mj-lt"/>
              <a:buAutoNum type="arabicPeriod"/>
            </a:pPr>
            <a:r>
              <a:rPr lang="en-US" dirty="0" smtClean="0"/>
              <a:t>Find the currents in parallel </a:t>
            </a:r>
            <a:r>
              <a:rPr lang="en-US" smtClean="0"/>
              <a:t>bundles </a:t>
            </a:r>
            <a:r>
              <a:rPr lang="en-US" smtClean="0"/>
              <a:t>through </a:t>
            </a:r>
            <a:r>
              <a:rPr lang="en-US" dirty="0" smtClean="0"/>
              <a:t>the voltages</a:t>
            </a:r>
            <a:endParaRPr lang="en-US" dirty="0"/>
          </a:p>
        </p:txBody>
      </p:sp>
      <p:pic>
        <p:nvPicPr>
          <p:cNvPr id="8" name="Picture 3" descr="Fig 18-ex11"/>
          <p:cNvPicPr>
            <a:picLocks noGrp="1" noChangeAspect="1" noChangeArrowheads="1"/>
          </p:cNvPicPr>
          <p:nvPr>
            <p:ph sz="half" idx="2"/>
          </p:nvPr>
        </p:nvPicPr>
        <p:blipFill>
          <a:blip r:embed="rId2" cstate="print"/>
          <a:srcRect/>
          <a:stretch>
            <a:fillRect/>
          </a:stretch>
        </p:blipFill>
        <p:spPr bwMode="auto">
          <a:xfrm>
            <a:off x="5486399" y="1371600"/>
            <a:ext cx="3364507" cy="548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Let’s start an example with this complex circuit</a:t>
            </a:r>
            <a:endParaRPr lang="en-US" dirty="0"/>
          </a:p>
        </p:txBody>
      </p:sp>
      <p:pic>
        <p:nvPicPr>
          <p:cNvPr id="7" name="Content Placeholder 6" descr="Complex Circuit Simplificaition 0.png"/>
          <p:cNvPicPr>
            <a:picLocks noGrp="1" noChangeAspect="1"/>
          </p:cNvPicPr>
          <p:nvPr>
            <p:ph idx="1"/>
          </p:nvPr>
        </p:nvPicPr>
        <p:blipFill>
          <a:blip r:embed="rId2" cstate="print"/>
          <a:stretch>
            <a:fillRect/>
          </a:stretch>
        </p:blipFill>
        <p:spPr>
          <a:xfrm>
            <a:off x="1219201" y="282167"/>
            <a:ext cx="6705598" cy="3901304"/>
          </a:xfrm>
        </p:spPr>
      </p:pic>
      <p:sp>
        <p:nvSpPr>
          <p:cNvPr id="6" name="Content Placeholder 5"/>
          <p:cNvSpPr>
            <a:spLocks noGrp="1"/>
          </p:cNvSpPr>
          <p:nvPr>
            <p:ph idx="13"/>
          </p:nvPr>
        </p:nvSpPr>
        <p:spPr/>
        <p:txBody>
          <a:bodyPr>
            <a:normAutofit fontScale="85000" lnSpcReduction="20000"/>
          </a:bodyPr>
          <a:lstStyle/>
          <a:p>
            <a:r>
              <a:rPr lang="en-US" dirty="0" smtClean="0"/>
              <a:t>Take a careful look at this circuit. We will first make a small change to get started…</a:t>
            </a:r>
            <a:endParaRPr lang="en-US" dirty="0"/>
          </a:p>
        </p:txBody>
      </p:sp>
      <p:sp>
        <p:nvSpPr>
          <p:cNvPr id="8" name="Oval 7"/>
          <p:cNvSpPr/>
          <p:nvPr/>
        </p:nvSpPr>
        <p:spPr>
          <a:xfrm>
            <a:off x="3505200" y="304800"/>
            <a:ext cx="3200400" cy="685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Simplify all parallel bundles into their equivalent resistors</a:t>
            </a:r>
            <a:endParaRPr lang="en-US" dirty="0"/>
          </a:p>
        </p:txBody>
      </p:sp>
      <p:pic>
        <p:nvPicPr>
          <p:cNvPr id="8" name="Content Placeholder 7" descr="Complex Circuit Simplificaition 1.png"/>
          <p:cNvPicPr>
            <a:picLocks noGrp="1" noChangeAspect="1"/>
          </p:cNvPicPr>
          <p:nvPr>
            <p:ph idx="1"/>
          </p:nvPr>
        </p:nvPicPr>
        <p:blipFill>
          <a:blip r:embed="rId2" cstate="print"/>
          <a:stretch>
            <a:fillRect/>
          </a:stretch>
        </p:blipFill>
        <p:spPr>
          <a:xfrm>
            <a:off x="1219201" y="282167"/>
            <a:ext cx="6705598" cy="3901304"/>
          </a:xfrm>
        </p:spPr>
      </p:pic>
      <p:sp>
        <p:nvSpPr>
          <p:cNvPr id="6" name="Content Placeholder 5"/>
          <p:cNvSpPr>
            <a:spLocks noGrp="1"/>
          </p:cNvSpPr>
          <p:nvPr>
            <p:ph idx="13"/>
          </p:nvPr>
        </p:nvSpPr>
        <p:spPr/>
        <p:txBody>
          <a:bodyPr/>
          <a:lstStyle/>
          <a:p>
            <a:r>
              <a:rPr lang="en-US" dirty="0" smtClean="0"/>
              <a:t>This will reduce it to a simple series circuit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Schematic Diagrams</a:t>
            </a:r>
            <a:endParaRPr lang="en-US" dirty="0"/>
          </a:p>
        </p:txBody>
      </p:sp>
      <p:pic>
        <p:nvPicPr>
          <p:cNvPr id="8" name="Content Placeholder 7" descr="hf9_cir_004.jpg"/>
          <p:cNvPicPr>
            <a:picLocks noGrp="1" noChangeAspect="1"/>
          </p:cNvPicPr>
          <p:nvPr>
            <p:ph idx="1"/>
          </p:nvPr>
        </p:nvPicPr>
        <p:blipFill>
          <a:blip r:embed="rId2" cstate="print"/>
          <a:srcRect l="6574" t="5750" r="4796" b="5723"/>
          <a:stretch>
            <a:fillRect/>
          </a:stretch>
        </p:blipFill>
        <p:spPr>
          <a:xfrm>
            <a:off x="3688976" y="0"/>
            <a:ext cx="5378824" cy="6773334"/>
          </a:xfrm>
        </p:spPr>
      </p:pic>
      <p:sp>
        <p:nvSpPr>
          <p:cNvPr id="7" name="Text Placeholder 6"/>
          <p:cNvSpPr>
            <a:spLocks noGrp="1"/>
          </p:cNvSpPr>
          <p:nvPr>
            <p:ph type="body" sz="half" idx="2"/>
          </p:nvPr>
        </p:nvSpPr>
        <p:spPr/>
        <p:txBody>
          <a:bodyPr>
            <a:normAutofit lnSpcReduction="10000"/>
          </a:bodyPr>
          <a:lstStyle/>
          <a:p>
            <a:r>
              <a:rPr lang="en-US" dirty="0" smtClean="0"/>
              <a:t>“In the electrical industry, a schematic diagram is often used to describe the design of equipment. Schematic diagrams are often used for the maintenance and repair of electronic and electromechanical systems. Original schematics were done by hand, using standardized templates or pre-printed adhesive symbols, but today </a:t>
            </a:r>
            <a:r>
              <a:rPr lang="en-US" dirty="0" smtClean="0">
                <a:hlinkClick r:id="rId3"/>
              </a:rPr>
              <a:t>Electrical CAD</a:t>
            </a:r>
            <a:r>
              <a:rPr lang="en-US" dirty="0" smtClean="0"/>
              <a:t> software is often used.”</a:t>
            </a:r>
          </a:p>
          <a:p>
            <a:r>
              <a:rPr lang="en-US" dirty="0" smtClean="0"/>
              <a:t>	-- Wikipedia  4/7/2011</a:t>
            </a:r>
          </a:p>
          <a:p>
            <a:endParaRPr lang="en-US" dirty="0" smtClean="0"/>
          </a:p>
          <a:p>
            <a:pPr>
              <a:buFont typeface="Arial" pitchFamily="34" charset="0"/>
              <a:buChar char="•"/>
            </a:pPr>
            <a:r>
              <a:rPr lang="en-US" dirty="0" smtClean="0"/>
              <a:t>The symbols used in schematic diagrams are relatively standardized</a:t>
            </a:r>
          </a:p>
          <a:p>
            <a:pPr lvl="1">
              <a:buFont typeface="Arial" pitchFamily="34" charset="0"/>
              <a:buChar char="•"/>
            </a:pPr>
            <a:r>
              <a:rPr lang="en-US" dirty="0" smtClean="0"/>
              <a:t>slightly differing versions may be used in different contexts or countries</a:t>
            </a:r>
          </a:p>
          <a:p>
            <a:pPr>
              <a:buFont typeface="Arial" pitchFamily="34" charset="0"/>
              <a:buChar char="•"/>
            </a:pPr>
            <a:r>
              <a:rPr lang="en-US" dirty="0" smtClean="0"/>
              <a:t>Schematics help to simplify a circuit down to its connections, so that it can be more easily designed and analyzed </a:t>
            </a:r>
          </a:p>
          <a:p>
            <a:pPr>
              <a:buFont typeface="Arial" pitchFamily="34" charset="0"/>
              <a:buChar char="•"/>
            </a:pPr>
            <a:r>
              <a:rPr lang="en-US" dirty="0" smtClean="0">
                <a:hlinkClick r:id="rId4"/>
              </a:rPr>
              <a:t>Eagle</a:t>
            </a:r>
            <a:r>
              <a:rPr lang="en-US" dirty="0" smtClean="0"/>
              <a:t> is an award-winning schematic Electrical CAD program by </a:t>
            </a:r>
            <a:r>
              <a:rPr lang="en-US" dirty="0" err="1" smtClean="0"/>
              <a:t>CADsoft</a:t>
            </a:r>
            <a:r>
              <a:rPr lang="en-US" dirty="0" smtClean="0"/>
              <a:t>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2. Simplify all series resistors into their single equivalent resistor</a:t>
            </a:r>
            <a:endParaRPr lang="en-US" dirty="0"/>
          </a:p>
        </p:txBody>
      </p:sp>
      <p:pic>
        <p:nvPicPr>
          <p:cNvPr id="8" name="Content Placeholder 7" descr="Complex Circuit Simplificaition 2.png"/>
          <p:cNvPicPr>
            <a:picLocks noGrp="1" noChangeAspect="1"/>
          </p:cNvPicPr>
          <p:nvPr>
            <p:ph idx="1"/>
          </p:nvPr>
        </p:nvPicPr>
        <p:blipFill>
          <a:blip r:embed="rId2" cstate="print"/>
          <a:stretch>
            <a:fillRect/>
          </a:stretch>
        </p:blipFill>
        <p:spPr>
          <a:xfrm>
            <a:off x="1518314" y="762000"/>
            <a:ext cx="6482686" cy="3408262"/>
          </a:xfrm>
        </p:spPr>
      </p:pic>
      <p:sp>
        <p:nvSpPr>
          <p:cNvPr id="7" name="Content Placeholder 6"/>
          <p:cNvSpPr>
            <a:spLocks noGrp="1"/>
          </p:cNvSpPr>
          <p:nvPr>
            <p:ph idx="13"/>
          </p:nvPr>
        </p:nvSpPr>
        <p:spPr/>
        <p:txBody>
          <a:bodyPr>
            <a:normAutofit/>
          </a:bodyPr>
          <a:lstStyle/>
          <a:p>
            <a:r>
              <a:rPr lang="en-US" dirty="0" smtClean="0"/>
              <a:t>We could redraw this for the sake of simplicity…</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2. Simplify all series resistors into their single equivalent resistor</a:t>
            </a:r>
            <a:endParaRPr lang="en-US" dirty="0"/>
          </a:p>
        </p:txBody>
      </p:sp>
      <p:pic>
        <p:nvPicPr>
          <p:cNvPr id="8" name="Content Placeholder 7" descr="Complex Circuit Simplificaition 2.png"/>
          <p:cNvPicPr>
            <a:picLocks noGrp="1" noChangeAspect="1"/>
          </p:cNvPicPr>
          <p:nvPr>
            <p:ph idx="1"/>
          </p:nvPr>
        </p:nvPicPr>
        <p:blipFill>
          <a:blip r:embed="rId2" cstate="print"/>
          <a:stretch>
            <a:fillRect/>
          </a:stretch>
        </p:blipFill>
        <p:spPr>
          <a:xfrm>
            <a:off x="153470" y="1046061"/>
            <a:ext cx="8838130" cy="2840140"/>
          </a:xfrm>
        </p:spPr>
      </p:pic>
      <p:sp>
        <p:nvSpPr>
          <p:cNvPr id="7" name="Content Placeholder 6"/>
          <p:cNvSpPr>
            <a:spLocks noGrp="1"/>
          </p:cNvSpPr>
          <p:nvPr>
            <p:ph idx="13"/>
          </p:nvPr>
        </p:nvSpPr>
        <p:spPr/>
        <p:txBody>
          <a:bodyPr>
            <a:normAutofit/>
          </a:bodyPr>
          <a:lstStyle/>
          <a:p>
            <a:r>
              <a:rPr lang="en-US" dirty="0" smtClean="0"/>
              <a:t>From there we can find our overall current</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3. Find the current through the single  equivalent resistor</a:t>
            </a:r>
            <a:endParaRPr lang="en-US" dirty="0"/>
          </a:p>
        </p:txBody>
      </p:sp>
      <p:pic>
        <p:nvPicPr>
          <p:cNvPr id="8" name="Content Placeholder 7" descr="Complex Circuit Simplificaition 4.png"/>
          <p:cNvPicPr>
            <a:picLocks noGrp="1" noChangeAspect="1"/>
          </p:cNvPicPr>
          <p:nvPr>
            <p:ph idx="1"/>
          </p:nvPr>
        </p:nvPicPr>
        <p:blipFill>
          <a:blip r:embed="rId2" cstate="print"/>
          <a:stretch>
            <a:fillRect/>
          </a:stretch>
        </p:blipFill>
        <p:spPr>
          <a:xfrm>
            <a:off x="2438400" y="278120"/>
            <a:ext cx="4267200" cy="3909398"/>
          </a:xfrm>
        </p:spPr>
      </p:pic>
      <p:sp>
        <p:nvSpPr>
          <p:cNvPr id="7" name="Content Placeholder 6"/>
          <p:cNvSpPr>
            <a:spLocks noGrp="1"/>
          </p:cNvSpPr>
          <p:nvPr>
            <p:ph idx="13"/>
          </p:nvPr>
        </p:nvSpPr>
        <p:spPr/>
        <p:txBody>
          <a:bodyPr/>
          <a:lstStyle/>
          <a:p>
            <a:r>
              <a:rPr lang="en-US" dirty="0" smtClean="0"/>
              <a:t>V=IR</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4. Tease out the voltages through the current of the series of resistors </a:t>
            </a:r>
            <a:endParaRPr lang="en-US" dirty="0"/>
          </a:p>
        </p:txBody>
      </p:sp>
      <p:pic>
        <p:nvPicPr>
          <p:cNvPr id="8" name="Content Placeholder 7" descr="Complex Circuit Simplificaition 3.png"/>
          <p:cNvPicPr>
            <a:picLocks noGrp="1" noChangeAspect="1"/>
          </p:cNvPicPr>
          <p:nvPr>
            <p:ph idx="1"/>
          </p:nvPr>
        </p:nvPicPr>
        <p:blipFill>
          <a:blip r:embed="rId2" cstate="print"/>
          <a:stretch>
            <a:fillRect/>
          </a:stretch>
        </p:blipFill>
        <p:spPr>
          <a:xfrm>
            <a:off x="138275" y="808037"/>
            <a:ext cx="8867450" cy="2849564"/>
          </a:xfrm>
        </p:spPr>
      </p:pic>
      <p:sp>
        <p:nvSpPr>
          <p:cNvPr id="7" name="Content Placeholder 6"/>
          <p:cNvSpPr>
            <a:spLocks noGrp="1"/>
          </p:cNvSpPr>
          <p:nvPr>
            <p:ph idx="13"/>
          </p:nvPr>
        </p:nvSpPr>
        <p:spPr/>
        <p:txBody>
          <a:bodyPr>
            <a:normAutofit fontScale="92500"/>
          </a:bodyPr>
          <a:lstStyle/>
          <a:p>
            <a:r>
              <a:rPr lang="en-US" dirty="0" smtClean="0"/>
              <a:t>V=IR	for every last one of these resistors </a:t>
            </a:r>
            <a:r>
              <a:rPr lang="en-US" sz="1700" dirty="0" smtClean="0"/>
              <a:t>(real or imaginary)</a:t>
            </a:r>
            <a:endParaRPr lang="en-US" sz="17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5. Find the currents in parallels based on the voltages found in series</a:t>
            </a:r>
            <a:endParaRPr lang="en-US" dirty="0"/>
          </a:p>
        </p:txBody>
      </p:sp>
      <p:pic>
        <p:nvPicPr>
          <p:cNvPr id="9" name="Content Placeholder 8" descr="Complex Circuit Simplificaition 1.png"/>
          <p:cNvPicPr>
            <a:picLocks noGrp="1" noChangeAspect="1"/>
          </p:cNvPicPr>
          <p:nvPr>
            <p:ph idx="1"/>
          </p:nvPr>
        </p:nvPicPr>
        <p:blipFill>
          <a:blip r:embed="rId2" cstate="print"/>
          <a:stretch>
            <a:fillRect/>
          </a:stretch>
        </p:blipFill>
        <p:spPr>
          <a:xfrm>
            <a:off x="1219201" y="282167"/>
            <a:ext cx="6705598" cy="3901304"/>
          </a:xfrm>
        </p:spPr>
      </p:pic>
      <p:sp>
        <p:nvSpPr>
          <p:cNvPr id="7" name="Content Placeholder 6"/>
          <p:cNvSpPr>
            <a:spLocks noGrp="1"/>
          </p:cNvSpPr>
          <p:nvPr>
            <p:ph idx="13"/>
          </p:nvPr>
        </p:nvSpPr>
        <p:spPr/>
        <p:txBody>
          <a:bodyPr/>
          <a:lstStyle/>
          <a:p>
            <a:r>
              <a:rPr lang="en-US" dirty="0" smtClean="0"/>
              <a:t>I=</a:t>
            </a:r>
            <a:r>
              <a:rPr lang="en-US" dirty="0" err="1" smtClean="0"/>
              <a:t>V</a:t>
            </a:r>
            <a:r>
              <a:rPr lang="en-US" baseline="-25000" dirty="0" err="1" smtClean="0"/>
              <a:t>eq</a:t>
            </a:r>
            <a:r>
              <a:rPr lang="en-US" dirty="0" smtClean="0"/>
              <a:t>/R when you consider the parallel groups</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5. Find the currents in parallels based on the voltages found in series</a:t>
            </a:r>
            <a:endParaRPr lang="en-US" dirty="0"/>
          </a:p>
        </p:txBody>
      </p:sp>
      <p:pic>
        <p:nvPicPr>
          <p:cNvPr id="9" name="Content Placeholder 8" descr="Complex Circuit Simplificaition 1.png"/>
          <p:cNvPicPr>
            <a:picLocks noGrp="1" noChangeAspect="1"/>
          </p:cNvPicPr>
          <p:nvPr>
            <p:ph idx="1"/>
          </p:nvPr>
        </p:nvPicPr>
        <p:blipFill>
          <a:blip r:embed="rId2" cstate="print"/>
          <a:stretch>
            <a:fillRect/>
          </a:stretch>
        </p:blipFill>
        <p:spPr>
          <a:xfrm>
            <a:off x="1219201" y="282170"/>
            <a:ext cx="6705598" cy="3901298"/>
          </a:xfrm>
        </p:spPr>
      </p:pic>
      <p:sp>
        <p:nvSpPr>
          <p:cNvPr id="7" name="Content Placeholder 6"/>
          <p:cNvSpPr>
            <a:spLocks noGrp="1"/>
          </p:cNvSpPr>
          <p:nvPr>
            <p:ph idx="13"/>
          </p:nvPr>
        </p:nvSpPr>
        <p:spPr>
          <a:xfrm>
            <a:off x="0" y="4343400"/>
            <a:ext cx="9144000" cy="609600"/>
          </a:xfrm>
        </p:spPr>
        <p:txBody>
          <a:bodyPr>
            <a:normAutofit fontScale="55000" lnSpcReduction="20000"/>
          </a:bodyPr>
          <a:lstStyle/>
          <a:p>
            <a:r>
              <a:rPr lang="en-US" dirty="0" smtClean="0"/>
              <a:t>Follow the process though to completion…</a:t>
            </a:r>
          </a:p>
          <a:p>
            <a:r>
              <a:rPr lang="en-US" dirty="0" smtClean="0"/>
              <a:t>There are some circuits that are too complex for this method, outside the scope of this course.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Simplifying Complex Circuits</a:t>
            </a:r>
            <a:endParaRPr lang="en-US" dirty="0"/>
          </a:p>
        </p:txBody>
      </p:sp>
      <p:sp>
        <p:nvSpPr>
          <p:cNvPr id="6" name="Text Placeholder 5"/>
          <p:cNvSpPr>
            <a:spLocks noGrp="1"/>
          </p:cNvSpPr>
          <p:nvPr>
            <p:ph type="body" idx="1"/>
          </p:nvPr>
        </p:nvSpPr>
        <p:spPr/>
        <p:txBody>
          <a:bodyPr/>
          <a:lstStyle/>
          <a:p>
            <a:r>
              <a:rPr lang="en-US" dirty="0" smtClean="0"/>
              <a:t>An example of simplifying a complex circuit as you might see in a technical diagram. Courtesy of: </a:t>
            </a:r>
            <a:r>
              <a:rPr lang="en-US" dirty="0" smtClean="0">
                <a:hlinkClick r:id="rId2"/>
              </a:rPr>
              <a:t>http://www.allaboutcircuits.com/</a:t>
            </a:r>
            <a:endParaRPr 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Simplifying a Complex Circuit</a:t>
            </a:r>
            <a:endParaRPr lang="en-US" dirty="0"/>
          </a:p>
        </p:txBody>
      </p:sp>
      <p:pic>
        <p:nvPicPr>
          <p:cNvPr id="5" name="Content Placeholder 4" descr="00132.png"/>
          <p:cNvPicPr>
            <a:picLocks noGrp="1" noChangeAspect="1"/>
          </p:cNvPicPr>
          <p:nvPr>
            <p:ph idx="1"/>
          </p:nvPr>
        </p:nvPicPr>
        <p:blipFill>
          <a:blip r:embed="rId2" cstate="print"/>
          <a:stretch>
            <a:fillRect/>
          </a:stretch>
        </p:blipFill>
        <p:spPr>
          <a:xfrm>
            <a:off x="1274970" y="274637"/>
            <a:ext cx="6594060" cy="3916364"/>
          </a:xfrm>
        </p:spPr>
      </p:pic>
      <p:sp>
        <p:nvSpPr>
          <p:cNvPr id="4" name="Content Placeholder 3"/>
          <p:cNvSpPr>
            <a:spLocks noGrp="1"/>
          </p:cNvSpPr>
          <p:nvPr>
            <p:ph idx="13"/>
          </p:nvPr>
        </p:nvSpPr>
        <p:spPr>
          <a:xfrm>
            <a:off x="457200" y="4419600"/>
            <a:ext cx="8229600" cy="762000"/>
          </a:xfrm>
        </p:spPr>
        <p:txBody>
          <a:bodyPr/>
          <a:lstStyle/>
          <a:p>
            <a:r>
              <a:rPr lang="en-US" dirty="0" smtClean="0"/>
              <a:t>Take a good look at the circuit when you start</a:t>
            </a:r>
            <a:endParaRPr lang="en-US" dirty="0"/>
          </a:p>
        </p:txBody>
      </p:sp>
      <p:sp>
        <p:nvSpPr>
          <p:cNvPr id="6" name="TextBox 5"/>
          <p:cNvSpPr txBox="1"/>
          <p:nvPr/>
        </p:nvSpPr>
        <p:spPr>
          <a:xfrm>
            <a:off x="5044673" y="6550223"/>
            <a:ext cx="4099327" cy="307777"/>
          </a:xfrm>
          <a:prstGeom prst="rect">
            <a:avLst/>
          </a:prstGeom>
          <a:noFill/>
        </p:spPr>
        <p:txBody>
          <a:bodyPr wrap="none" rtlCol="0">
            <a:spAutoFit/>
          </a:bodyPr>
          <a:lstStyle/>
          <a:p>
            <a:r>
              <a:rPr lang="en-US" sz="1400" dirty="0" smtClean="0"/>
              <a:t>Images courtesy of: </a:t>
            </a:r>
            <a:r>
              <a:rPr lang="en-US" sz="1400" dirty="0" smtClean="0">
                <a:hlinkClick r:id="rId3"/>
              </a:rPr>
              <a:t>http://www.allaboutcircuits.com/</a:t>
            </a:r>
            <a:endParaRPr lang="en-US" sz="14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Simplifying a Complex Circuit</a:t>
            </a:r>
            <a:endParaRPr lang="en-US" dirty="0"/>
          </a:p>
        </p:txBody>
      </p:sp>
      <p:pic>
        <p:nvPicPr>
          <p:cNvPr id="5" name="Content Placeholder 4" descr="00132.png"/>
          <p:cNvPicPr>
            <a:picLocks noGrp="1" noChangeAspect="1"/>
          </p:cNvPicPr>
          <p:nvPr>
            <p:ph idx="1"/>
          </p:nvPr>
        </p:nvPicPr>
        <p:blipFill>
          <a:blip r:embed="rId2" cstate="print"/>
          <a:stretch>
            <a:fillRect/>
          </a:stretch>
        </p:blipFill>
        <p:spPr>
          <a:xfrm>
            <a:off x="1293184" y="274637"/>
            <a:ext cx="6557632" cy="3916364"/>
          </a:xfrm>
        </p:spPr>
      </p:pic>
      <p:sp>
        <p:nvSpPr>
          <p:cNvPr id="4" name="Content Placeholder 3"/>
          <p:cNvSpPr>
            <a:spLocks noGrp="1"/>
          </p:cNvSpPr>
          <p:nvPr>
            <p:ph idx="13"/>
          </p:nvPr>
        </p:nvSpPr>
        <p:spPr>
          <a:xfrm>
            <a:off x="457200" y="4419600"/>
            <a:ext cx="8229600" cy="762000"/>
          </a:xfrm>
        </p:spPr>
        <p:txBody>
          <a:bodyPr>
            <a:normAutofit fontScale="85000" lnSpcReduction="20000"/>
          </a:bodyPr>
          <a:lstStyle/>
          <a:p>
            <a:r>
              <a:rPr lang="en-US" dirty="0" smtClean="0"/>
              <a:t>Find the shortest path around the circuit from one battery terminal to the next</a:t>
            </a:r>
            <a:endParaRPr lang="en-US" dirty="0"/>
          </a:p>
        </p:txBody>
      </p:sp>
      <p:sp>
        <p:nvSpPr>
          <p:cNvPr id="6" name="TextBox 5"/>
          <p:cNvSpPr txBox="1"/>
          <p:nvPr/>
        </p:nvSpPr>
        <p:spPr>
          <a:xfrm>
            <a:off x="5044673" y="6550223"/>
            <a:ext cx="4099327" cy="307777"/>
          </a:xfrm>
          <a:prstGeom prst="rect">
            <a:avLst/>
          </a:prstGeom>
          <a:noFill/>
        </p:spPr>
        <p:txBody>
          <a:bodyPr wrap="none" rtlCol="0">
            <a:spAutoFit/>
          </a:bodyPr>
          <a:lstStyle/>
          <a:p>
            <a:r>
              <a:rPr lang="en-US" sz="1400" dirty="0" smtClean="0"/>
              <a:t>Images courtesy of: </a:t>
            </a:r>
            <a:r>
              <a:rPr lang="en-US" sz="1400" dirty="0" smtClean="0">
                <a:hlinkClick r:id="rId3"/>
              </a:rPr>
              <a:t>http://www.allaboutcircuits.com/</a:t>
            </a:r>
            <a:endParaRPr lang="en-US" sz="14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Simplifying a Complex Circuit</a:t>
            </a:r>
            <a:endParaRPr lang="en-US" dirty="0"/>
          </a:p>
        </p:txBody>
      </p:sp>
      <p:pic>
        <p:nvPicPr>
          <p:cNvPr id="5" name="Content Placeholder 4" descr="00132.png"/>
          <p:cNvPicPr>
            <a:picLocks noGrp="1" noChangeAspect="1"/>
          </p:cNvPicPr>
          <p:nvPr>
            <p:ph idx="1"/>
          </p:nvPr>
        </p:nvPicPr>
        <p:blipFill>
          <a:blip r:embed="rId2" cstate="print"/>
          <a:stretch>
            <a:fillRect/>
          </a:stretch>
        </p:blipFill>
        <p:spPr>
          <a:xfrm>
            <a:off x="3028980" y="274637"/>
            <a:ext cx="3086039" cy="3916364"/>
          </a:xfrm>
        </p:spPr>
      </p:pic>
      <p:sp>
        <p:nvSpPr>
          <p:cNvPr id="4" name="Content Placeholder 3"/>
          <p:cNvSpPr>
            <a:spLocks noGrp="1"/>
          </p:cNvSpPr>
          <p:nvPr>
            <p:ph idx="13"/>
          </p:nvPr>
        </p:nvSpPr>
        <p:spPr>
          <a:xfrm>
            <a:off x="457200" y="4419600"/>
            <a:ext cx="8229600" cy="762000"/>
          </a:xfrm>
        </p:spPr>
        <p:txBody>
          <a:bodyPr>
            <a:normAutofit fontScale="85000" lnSpcReduction="10000"/>
          </a:bodyPr>
          <a:lstStyle/>
          <a:p>
            <a:r>
              <a:rPr lang="en-US" dirty="0" smtClean="0"/>
              <a:t>Redraw this loop so that you can organize your thoughts</a:t>
            </a:r>
            <a:endParaRPr lang="en-US" dirty="0"/>
          </a:p>
        </p:txBody>
      </p:sp>
      <p:sp>
        <p:nvSpPr>
          <p:cNvPr id="6" name="TextBox 5"/>
          <p:cNvSpPr txBox="1"/>
          <p:nvPr/>
        </p:nvSpPr>
        <p:spPr>
          <a:xfrm>
            <a:off x="5044673" y="6550223"/>
            <a:ext cx="4099327" cy="307777"/>
          </a:xfrm>
          <a:prstGeom prst="rect">
            <a:avLst/>
          </a:prstGeom>
          <a:noFill/>
        </p:spPr>
        <p:txBody>
          <a:bodyPr wrap="none" rtlCol="0">
            <a:spAutoFit/>
          </a:bodyPr>
          <a:lstStyle/>
          <a:p>
            <a:r>
              <a:rPr lang="en-US" sz="1400" dirty="0" smtClean="0"/>
              <a:t>Images courtesy of: </a:t>
            </a:r>
            <a:r>
              <a:rPr lang="en-US" sz="1400" dirty="0" smtClean="0">
                <a:hlinkClick r:id="rId3"/>
              </a:rPr>
              <a:t>http://www.allaboutcircuits.com/</a:t>
            </a:r>
            <a:endParaRPr lang="en-US"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defRPr/>
            </a:pPr>
            <a:r>
              <a:rPr lang="en-US" smtClean="0"/>
              <a:t>Electric Circuits</a:t>
            </a:r>
          </a:p>
        </p:txBody>
      </p:sp>
      <p:sp>
        <p:nvSpPr>
          <p:cNvPr id="76803" name="Rectangle 3"/>
          <p:cNvSpPr>
            <a:spLocks noGrp="1" noChangeArrowheads="1"/>
          </p:cNvSpPr>
          <p:nvPr>
            <p:ph sz="half" idx="1"/>
          </p:nvPr>
        </p:nvSpPr>
        <p:spPr>
          <a:xfrm>
            <a:off x="457200" y="1600200"/>
            <a:ext cx="4953000" cy="4525963"/>
          </a:xfrm>
        </p:spPr>
        <p:txBody>
          <a:bodyPr>
            <a:normAutofit/>
          </a:bodyPr>
          <a:lstStyle/>
          <a:p>
            <a:pPr eaLnBrk="1" hangingPunct="1">
              <a:defRPr/>
            </a:pPr>
            <a:r>
              <a:rPr lang="en-US" dirty="0" smtClean="0"/>
              <a:t>An </a:t>
            </a:r>
            <a:r>
              <a:rPr lang="en-US" b="1" dirty="0" smtClean="0"/>
              <a:t>electric circuit</a:t>
            </a:r>
            <a:r>
              <a:rPr lang="en-US" dirty="0" smtClean="0"/>
              <a:t> is a path through which charges can be conducted.</a:t>
            </a:r>
          </a:p>
          <a:p>
            <a:pPr eaLnBrk="1" hangingPunct="1">
              <a:defRPr/>
            </a:pPr>
            <a:r>
              <a:rPr lang="en-US" dirty="0" smtClean="0"/>
              <a:t>A </a:t>
            </a:r>
            <a:r>
              <a:rPr lang="en-US" b="1" dirty="0" smtClean="0"/>
              <a:t>load</a:t>
            </a:r>
            <a:r>
              <a:rPr lang="en-US" dirty="0" smtClean="0"/>
              <a:t> is any element in a circuit that dissipates energy (</a:t>
            </a:r>
            <a:r>
              <a:rPr lang="en-US" dirty="0" err="1" smtClean="0"/>
              <a:t>eg</a:t>
            </a:r>
            <a:r>
              <a:rPr lang="en-US" dirty="0" smtClean="0"/>
              <a:t> battery, resistor, bulb).  Wires have negligible resistance so we will not classify them as a load</a:t>
            </a:r>
          </a:p>
        </p:txBody>
      </p:sp>
      <p:pic>
        <p:nvPicPr>
          <p:cNvPr id="6" name="Content Placeholder 5" descr="open closed bw.png"/>
          <p:cNvPicPr>
            <a:picLocks noGrp="1" noChangeAspect="1"/>
          </p:cNvPicPr>
          <p:nvPr>
            <p:ph sz="half" idx="2"/>
          </p:nvPr>
        </p:nvPicPr>
        <p:blipFill>
          <a:blip r:embed="rId2" cstate="print"/>
          <a:srcRect l="7499" r="61220"/>
          <a:stretch>
            <a:fillRect/>
          </a:stretch>
        </p:blipFill>
        <p:spPr>
          <a:xfrm>
            <a:off x="5638802" y="2281807"/>
            <a:ext cx="2971798" cy="3162750"/>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Simplifying a Complex Circuit</a:t>
            </a:r>
            <a:endParaRPr lang="en-US" dirty="0"/>
          </a:p>
        </p:txBody>
      </p:sp>
      <p:pic>
        <p:nvPicPr>
          <p:cNvPr id="5" name="Content Placeholder 4" descr="00132.png"/>
          <p:cNvPicPr>
            <a:picLocks noGrp="1" noChangeAspect="1"/>
          </p:cNvPicPr>
          <p:nvPr>
            <p:ph idx="1"/>
          </p:nvPr>
        </p:nvPicPr>
        <p:blipFill>
          <a:blip r:embed="rId2" cstate="print"/>
          <a:stretch>
            <a:fillRect/>
          </a:stretch>
        </p:blipFill>
        <p:spPr>
          <a:xfrm>
            <a:off x="1881368" y="274637"/>
            <a:ext cx="5381263" cy="3916364"/>
          </a:xfrm>
        </p:spPr>
      </p:pic>
      <p:sp>
        <p:nvSpPr>
          <p:cNvPr id="4" name="Content Placeholder 3"/>
          <p:cNvSpPr>
            <a:spLocks noGrp="1"/>
          </p:cNvSpPr>
          <p:nvPr>
            <p:ph idx="13"/>
          </p:nvPr>
        </p:nvSpPr>
        <p:spPr>
          <a:xfrm>
            <a:off x="457200" y="4419600"/>
            <a:ext cx="8229600" cy="762000"/>
          </a:xfrm>
        </p:spPr>
        <p:txBody>
          <a:bodyPr>
            <a:normAutofit fontScale="85000" lnSpcReduction="20000"/>
          </a:bodyPr>
          <a:lstStyle/>
          <a:p>
            <a:r>
              <a:rPr lang="en-US" dirty="0" smtClean="0"/>
              <a:t>Look for the loops around the components in the simplest loop (that you just found)</a:t>
            </a:r>
            <a:endParaRPr lang="en-US" dirty="0"/>
          </a:p>
        </p:txBody>
      </p:sp>
      <p:sp>
        <p:nvSpPr>
          <p:cNvPr id="6" name="TextBox 5"/>
          <p:cNvSpPr txBox="1"/>
          <p:nvPr/>
        </p:nvSpPr>
        <p:spPr>
          <a:xfrm>
            <a:off x="5044673" y="6550223"/>
            <a:ext cx="4099327" cy="307777"/>
          </a:xfrm>
          <a:prstGeom prst="rect">
            <a:avLst/>
          </a:prstGeom>
          <a:noFill/>
        </p:spPr>
        <p:txBody>
          <a:bodyPr wrap="none" rtlCol="0">
            <a:spAutoFit/>
          </a:bodyPr>
          <a:lstStyle/>
          <a:p>
            <a:r>
              <a:rPr lang="en-US" sz="1400" dirty="0" smtClean="0"/>
              <a:t>Images courtesy of: </a:t>
            </a:r>
            <a:r>
              <a:rPr lang="en-US" sz="1400" dirty="0" smtClean="0">
                <a:hlinkClick r:id="rId3"/>
              </a:rPr>
              <a:t>http://www.allaboutcircuits.com/</a:t>
            </a:r>
            <a:endParaRPr lang="en-US" sz="1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Simplifying a Complex Circuit</a:t>
            </a:r>
            <a:endParaRPr lang="en-US" dirty="0"/>
          </a:p>
        </p:txBody>
      </p:sp>
      <p:pic>
        <p:nvPicPr>
          <p:cNvPr id="5" name="Content Placeholder 4" descr="00132.png"/>
          <p:cNvPicPr>
            <a:picLocks noGrp="1" noChangeAspect="1"/>
          </p:cNvPicPr>
          <p:nvPr>
            <p:ph idx="1"/>
          </p:nvPr>
        </p:nvPicPr>
        <p:blipFill>
          <a:blip r:embed="rId2" cstate="print"/>
          <a:stretch>
            <a:fillRect/>
          </a:stretch>
        </p:blipFill>
        <p:spPr>
          <a:xfrm>
            <a:off x="2392398" y="274637"/>
            <a:ext cx="4359203" cy="3916364"/>
          </a:xfrm>
        </p:spPr>
      </p:pic>
      <p:sp>
        <p:nvSpPr>
          <p:cNvPr id="4" name="Content Placeholder 3"/>
          <p:cNvSpPr>
            <a:spLocks noGrp="1"/>
          </p:cNvSpPr>
          <p:nvPr>
            <p:ph idx="13"/>
          </p:nvPr>
        </p:nvSpPr>
        <p:spPr>
          <a:xfrm>
            <a:off x="457200" y="4419600"/>
            <a:ext cx="8229600" cy="762000"/>
          </a:xfrm>
        </p:spPr>
        <p:txBody>
          <a:bodyPr>
            <a:normAutofit fontScale="85000" lnSpcReduction="20000"/>
          </a:bodyPr>
          <a:lstStyle/>
          <a:p>
            <a:r>
              <a:rPr lang="en-US" dirty="0" smtClean="0"/>
              <a:t>Recreate these loops in your simplified redrawing of the circuit</a:t>
            </a:r>
            <a:endParaRPr lang="en-US" dirty="0"/>
          </a:p>
        </p:txBody>
      </p:sp>
      <p:sp>
        <p:nvSpPr>
          <p:cNvPr id="6" name="TextBox 5"/>
          <p:cNvSpPr txBox="1"/>
          <p:nvPr/>
        </p:nvSpPr>
        <p:spPr>
          <a:xfrm>
            <a:off x="5044673" y="6550223"/>
            <a:ext cx="4099327" cy="307777"/>
          </a:xfrm>
          <a:prstGeom prst="rect">
            <a:avLst/>
          </a:prstGeom>
          <a:noFill/>
        </p:spPr>
        <p:txBody>
          <a:bodyPr wrap="none" rtlCol="0">
            <a:spAutoFit/>
          </a:bodyPr>
          <a:lstStyle/>
          <a:p>
            <a:r>
              <a:rPr lang="en-US" sz="1400" dirty="0" smtClean="0"/>
              <a:t>Images courtesy of: </a:t>
            </a:r>
            <a:r>
              <a:rPr lang="en-US" sz="1400" dirty="0" smtClean="0">
                <a:hlinkClick r:id="rId3"/>
              </a:rPr>
              <a:t>http://www.allaboutcircuits.com/</a:t>
            </a:r>
            <a:endParaRPr lang="en-US" sz="14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Quick Quiz Questions</a:t>
            </a:r>
            <a:endParaRPr lang="en-US" dirty="0"/>
          </a:p>
        </p:txBody>
      </p:sp>
      <p:sp>
        <p:nvSpPr>
          <p:cNvPr id="6" name="Text Placeholder 5"/>
          <p:cNvSpPr>
            <a:spLocks noGrp="1"/>
          </p:cNvSpPr>
          <p:nvPr>
            <p:ph type="body" idx="1"/>
          </p:nvPr>
        </p:nvSpPr>
        <p:spPr/>
        <p:txBody>
          <a:bodyPr/>
          <a:lstStyle/>
          <a:p>
            <a:r>
              <a:rPr lang="en-US" dirty="0" smtClean="0"/>
              <a:t>On your toes…</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9"/>
          <p:cNvPicPr>
            <a:picLocks noChangeAspect="1" noChangeArrowheads="1"/>
          </p:cNvPicPr>
          <p:nvPr/>
        </p:nvPicPr>
        <p:blipFill>
          <a:blip r:embed="rId2" cstate="print"/>
          <a:srcRect b="3704"/>
          <a:stretch>
            <a:fillRect/>
          </a:stretch>
        </p:blipFill>
        <p:spPr>
          <a:xfrm>
            <a:off x="2971800" y="152400"/>
            <a:ext cx="6120690" cy="3962400"/>
          </a:xfrm>
          <a:prstGeom prst="rect">
            <a:avLst/>
          </a:prstGeom>
          <a:noFill/>
        </p:spPr>
      </p:pic>
      <p:sp>
        <p:nvSpPr>
          <p:cNvPr id="5" name="Title 4"/>
          <p:cNvSpPr>
            <a:spLocks noGrp="1"/>
          </p:cNvSpPr>
          <p:nvPr>
            <p:ph type="title"/>
          </p:nvPr>
        </p:nvSpPr>
        <p:spPr/>
        <p:txBody>
          <a:bodyPr>
            <a:normAutofit/>
          </a:bodyPr>
          <a:lstStyle/>
          <a:p>
            <a:r>
              <a:rPr lang="en-US" dirty="0" smtClean="0"/>
              <a:t>Quick Quiz 18.3</a:t>
            </a:r>
            <a:endParaRPr lang="en-US" dirty="0"/>
          </a:p>
        </p:txBody>
      </p:sp>
      <p:sp>
        <p:nvSpPr>
          <p:cNvPr id="6" name="Content Placeholder 5"/>
          <p:cNvSpPr>
            <a:spLocks noGrp="1"/>
          </p:cNvSpPr>
          <p:nvPr>
            <p:ph idx="1"/>
          </p:nvPr>
        </p:nvSpPr>
        <p:spPr>
          <a:xfrm>
            <a:off x="152400" y="350837"/>
            <a:ext cx="2971800" cy="3763963"/>
          </a:xfrm>
        </p:spPr>
        <p:txBody>
          <a:bodyPr>
            <a:normAutofit fontScale="55000" lnSpcReduction="20000"/>
          </a:bodyPr>
          <a:lstStyle/>
          <a:p>
            <a:r>
              <a:rPr lang="en-US" altLang="en-US" dirty="0" smtClean="0">
                <a:solidFill>
                  <a:srgbClr val="000000"/>
                </a:solidFill>
              </a:rPr>
              <a:t>With the switch in this circuit (figure a) open, there is no current in </a:t>
            </a:r>
            <a:r>
              <a:rPr lang="en-US" altLang="en-US" i="1" dirty="0" smtClean="0">
                <a:solidFill>
                  <a:srgbClr val="000000"/>
                </a:solidFill>
              </a:rPr>
              <a:t>R</a:t>
            </a:r>
            <a:r>
              <a:rPr lang="en-US" altLang="en-US" baseline="-25000" dirty="0" smtClean="0">
                <a:solidFill>
                  <a:srgbClr val="000000"/>
                </a:solidFill>
              </a:rPr>
              <a:t>2</a:t>
            </a:r>
            <a:r>
              <a:rPr lang="en-US" altLang="en-US" dirty="0" smtClean="0">
                <a:solidFill>
                  <a:srgbClr val="000000"/>
                </a:solidFill>
              </a:rPr>
              <a:t>.  There is current in </a:t>
            </a:r>
            <a:r>
              <a:rPr lang="en-US" altLang="en-US" i="1" dirty="0" smtClean="0">
                <a:solidFill>
                  <a:srgbClr val="000000"/>
                </a:solidFill>
              </a:rPr>
              <a:t>R</a:t>
            </a:r>
            <a:r>
              <a:rPr lang="en-US" altLang="en-US" baseline="-25000" dirty="0" smtClean="0">
                <a:solidFill>
                  <a:srgbClr val="000000"/>
                </a:solidFill>
              </a:rPr>
              <a:t>1</a:t>
            </a:r>
            <a:r>
              <a:rPr lang="en-US" altLang="en-US" dirty="0" smtClean="0">
                <a:solidFill>
                  <a:srgbClr val="000000"/>
                </a:solidFill>
              </a:rPr>
              <a:t> and this current is measured with the ammeter at the right side of the circuit.  </a:t>
            </a:r>
          </a:p>
          <a:p>
            <a:endParaRPr lang="en-US" altLang="en-US" dirty="0" smtClean="0">
              <a:solidFill>
                <a:srgbClr val="000000"/>
              </a:solidFill>
            </a:endParaRPr>
          </a:p>
          <a:p>
            <a:r>
              <a:rPr lang="en-US" altLang="en-US" dirty="0" smtClean="0">
                <a:solidFill>
                  <a:srgbClr val="000000"/>
                </a:solidFill>
              </a:rPr>
              <a:t>If the switch is closed (figure b), there is current in </a:t>
            </a:r>
            <a:r>
              <a:rPr lang="en-US" altLang="en-US" i="1" dirty="0" smtClean="0">
                <a:solidFill>
                  <a:srgbClr val="000000"/>
                </a:solidFill>
              </a:rPr>
              <a:t>R</a:t>
            </a:r>
            <a:r>
              <a:rPr lang="en-US" altLang="en-US" baseline="-25000" dirty="0" smtClean="0">
                <a:solidFill>
                  <a:srgbClr val="000000"/>
                </a:solidFill>
              </a:rPr>
              <a:t>2</a:t>
            </a:r>
            <a:r>
              <a:rPr lang="en-US" altLang="en-US" dirty="0" smtClean="0">
                <a:solidFill>
                  <a:srgbClr val="000000"/>
                </a:solidFill>
              </a:rPr>
              <a:t>. When the switch is closed, the reading on the ammeter:</a:t>
            </a:r>
          </a:p>
          <a:p>
            <a:pPr marL="342900" indent="-342900">
              <a:buAutoNum type="alphaLcParenBoth"/>
            </a:pPr>
            <a:r>
              <a:rPr lang="en-US" altLang="en-US" dirty="0" smtClean="0">
                <a:solidFill>
                  <a:srgbClr val="000000"/>
                </a:solidFill>
              </a:rPr>
              <a:t>Increases</a:t>
            </a:r>
          </a:p>
          <a:p>
            <a:pPr marL="342900" indent="-342900">
              <a:buAutoNum type="alphaLcParenBoth"/>
            </a:pPr>
            <a:r>
              <a:rPr lang="en-US" altLang="en-US" dirty="0" smtClean="0">
                <a:solidFill>
                  <a:srgbClr val="000000"/>
                </a:solidFill>
              </a:rPr>
              <a:t>Decreases</a:t>
            </a:r>
          </a:p>
          <a:p>
            <a:pPr marL="342900" indent="-342900">
              <a:buAutoNum type="alphaLcParenBoth"/>
            </a:pPr>
            <a:r>
              <a:rPr lang="en-US" altLang="en-US" dirty="0" smtClean="0">
                <a:solidFill>
                  <a:srgbClr val="000000"/>
                </a:solidFill>
              </a:rPr>
              <a:t>Remains the same</a:t>
            </a:r>
            <a:endParaRPr lang="en-US" dirty="0"/>
          </a:p>
        </p:txBody>
      </p:sp>
      <p:sp>
        <p:nvSpPr>
          <p:cNvPr id="7" name="Content Placeholder 6"/>
          <p:cNvSpPr>
            <a:spLocks noGrp="1"/>
          </p:cNvSpPr>
          <p:nvPr>
            <p:ph idx="13"/>
          </p:nvPr>
        </p:nvSpPr>
        <p:spPr>
          <a:xfrm>
            <a:off x="1295400" y="4343400"/>
            <a:ext cx="6553200" cy="762000"/>
          </a:xfrm>
        </p:spPr>
        <p:txBody>
          <a:bodyPr>
            <a:normAutofit fontScale="70000" lnSpcReduction="20000"/>
          </a:bodyPr>
          <a:lstStyle/>
          <a:p>
            <a:r>
              <a:rPr lang="en-US" altLang="en-US" sz="2600" dirty="0" smtClean="0">
                <a:solidFill>
                  <a:srgbClr val="000000"/>
                </a:solidFill>
              </a:rPr>
              <a:t>(a)  When the switch is closed, resistors </a:t>
            </a:r>
            <a:r>
              <a:rPr lang="en-US" altLang="en-US" sz="2600" i="1" dirty="0" smtClean="0">
                <a:solidFill>
                  <a:srgbClr val="000000"/>
                </a:solidFill>
              </a:rPr>
              <a:t>R</a:t>
            </a:r>
            <a:r>
              <a:rPr lang="en-US" altLang="en-US" sz="2600" baseline="-25000" dirty="0" smtClean="0">
                <a:solidFill>
                  <a:srgbClr val="000000"/>
                </a:solidFill>
              </a:rPr>
              <a:t>1</a:t>
            </a:r>
            <a:r>
              <a:rPr lang="en-US" altLang="en-US" sz="2600" dirty="0" smtClean="0">
                <a:solidFill>
                  <a:srgbClr val="000000"/>
                </a:solidFill>
              </a:rPr>
              <a:t> and </a:t>
            </a:r>
            <a:r>
              <a:rPr lang="en-US" altLang="en-US" sz="2600" i="1" dirty="0" smtClean="0">
                <a:solidFill>
                  <a:srgbClr val="000000"/>
                </a:solidFill>
              </a:rPr>
              <a:t>R</a:t>
            </a:r>
            <a:r>
              <a:rPr lang="en-US" altLang="en-US" sz="2600" baseline="-25000" dirty="0" smtClean="0">
                <a:solidFill>
                  <a:srgbClr val="000000"/>
                </a:solidFill>
              </a:rPr>
              <a:t>2</a:t>
            </a:r>
            <a:r>
              <a:rPr lang="en-US" altLang="en-US" sz="2600" dirty="0" smtClean="0">
                <a:solidFill>
                  <a:srgbClr val="000000"/>
                </a:solidFill>
              </a:rPr>
              <a:t> are in parallel, so that the total circuit resistance is smaller than when the switch was open. As a result, the total current increases.</a:t>
            </a:r>
            <a:endParaRPr lang="en-US" sz="2600" dirty="0" smtClean="0"/>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solidFill>
                  <a:srgbClr val="000000"/>
                </a:solidFill>
              </a:rPr>
              <a:t>QUICK QUIZ 18.4</a:t>
            </a:r>
            <a:endParaRPr lang="en-US" dirty="0"/>
          </a:p>
        </p:txBody>
      </p:sp>
      <p:sp>
        <p:nvSpPr>
          <p:cNvPr id="3" name="Content Placeholder 2"/>
          <p:cNvSpPr>
            <a:spLocks noGrp="1"/>
          </p:cNvSpPr>
          <p:nvPr>
            <p:ph idx="1"/>
          </p:nvPr>
        </p:nvSpPr>
        <p:spPr>
          <a:xfrm>
            <a:off x="457200" y="152399"/>
            <a:ext cx="8229600" cy="4114801"/>
          </a:xfrm>
        </p:spPr>
        <p:txBody>
          <a:bodyPr>
            <a:normAutofit fontScale="70000" lnSpcReduction="20000"/>
          </a:bodyPr>
          <a:lstStyle/>
          <a:p>
            <a:r>
              <a:rPr lang="en-US" altLang="en-US" dirty="0" smtClean="0">
                <a:solidFill>
                  <a:srgbClr val="000000"/>
                </a:solidFill>
                <a:latin typeface="Palatino" pitchFamily="18" charset="0"/>
              </a:rPr>
              <a:t>You have a large supply of light bulbs and a battery.  You start with one light bulb connected to the battery and notice its brightness.  You then add one light bulb at a time, each new bulb being added in parallel to the previous bulbs.  As the light bulbs are added, what happens: </a:t>
            </a:r>
          </a:p>
          <a:p>
            <a:pPr>
              <a:buAutoNum type="alphaLcParenBoth"/>
            </a:pPr>
            <a:r>
              <a:rPr lang="en-US" altLang="en-US" dirty="0" smtClean="0">
                <a:solidFill>
                  <a:srgbClr val="000000"/>
                </a:solidFill>
                <a:latin typeface="Palatino" pitchFamily="18" charset="0"/>
              </a:rPr>
              <a:t>to the brightness of the bulbs?  </a:t>
            </a:r>
          </a:p>
          <a:p>
            <a:pPr>
              <a:buAutoNum type="alphaLcParenBoth"/>
            </a:pPr>
            <a:r>
              <a:rPr lang="en-US" altLang="en-US" dirty="0" smtClean="0">
                <a:solidFill>
                  <a:srgbClr val="000000"/>
                </a:solidFill>
                <a:latin typeface="Palatino" pitchFamily="18" charset="0"/>
              </a:rPr>
              <a:t>to the current in the bulbs? </a:t>
            </a:r>
          </a:p>
          <a:p>
            <a:pPr>
              <a:buAutoNum type="alphaLcParenBoth"/>
            </a:pPr>
            <a:r>
              <a:rPr lang="en-US" altLang="en-US" dirty="0" smtClean="0">
                <a:solidFill>
                  <a:srgbClr val="000000"/>
                </a:solidFill>
                <a:latin typeface="Palatino" pitchFamily="18" charset="0"/>
              </a:rPr>
              <a:t>to the power delivered by the battery? </a:t>
            </a:r>
          </a:p>
          <a:p>
            <a:pPr>
              <a:buAutoNum type="alphaLcParenBoth"/>
            </a:pPr>
            <a:r>
              <a:rPr lang="en-US" altLang="en-US" dirty="0" smtClean="0">
                <a:solidFill>
                  <a:srgbClr val="000000"/>
                </a:solidFill>
                <a:latin typeface="Palatino" pitchFamily="18" charset="0"/>
              </a:rPr>
              <a:t>to the lifetime of the battery? </a:t>
            </a:r>
          </a:p>
          <a:p>
            <a:pPr>
              <a:buAutoNum type="alphaLcParenBoth"/>
            </a:pPr>
            <a:r>
              <a:rPr lang="en-US" altLang="en-US" dirty="0" smtClean="0">
                <a:solidFill>
                  <a:srgbClr val="000000"/>
                </a:solidFill>
                <a:latin typeface="Palatino" pitchFamily="18" charset="0"/>
              </a:rPr>
              <a:t>to the terminal voltage of the battery? </a:t>
            </a:r>
          </a:p>
          <a:p>
            <a:r>
              <a:rPr lang="en-US" altLang="en-US" i="1" dirty="0" smtClean="0">
                <a:solidFill>
                  <a:srgbClr val="000000"/>
                </a:solidFill>
                <a:latin typeface="Palatino" pitchFamily="18" charset="0"/>
              </a:rPr>
              <a:t>Hint: </a:t>
            </a:r>
            <a:r>
              <a:rPr lang="en-US" altLang="en-US" dirty="0" smtClean="0">
                <a:solidFill>
                  <a:srgbClr val="000000"/>
                </a:solidFill>
                <a:latin typeface="Palatino" pitchFamily="18" charset="0"/>
              </a:rPr>
              <a:t>Do not ignore the internal resistance of the battery.</a:t>
            </a:r>
            <a:endParaRPr lang="en-US" dirty="0" smtClean="0"/>
          </a:p>
          <a:p>
            <a:endParaRPr lang="en-US" dirty="0"/>
          </a:p>
        </p:txBody>
      </p:sp>
      <p:sp>
        <p:nvSpPr>
          <p:cNvPr id="4" name="Content Placeholder 3"/>
          <p:cNvSpPr>
            <a:spLocks noGrp="1"/>
          </p:cNvSpPr>
          <p:nvPr>
            <p:ph idx="13"/>
          </p:nvPr>
        </p:nvSpPr>
        <p:spPr>
          <a:xfrm>
            <a:off x="0" y="4343400"/>
            <a:ext cx="9144000" cy="838200"/>
          </a:xfrm>
        </p:spPr>
        <p:txBody>
          <a:bodyPr numCol="2">
            <a:normAutofit fontScale="47500" lnSpcReduction="20000"/>
          </a:bodyPr>
          <a:lstStyle/>
          <a:p>
            <a:pPr marL="514350" indent="-514350" algn="l">
              <a:buFont typeface="+mj-lt"/>
              <a:buAutoNum type="alphaLcParenR"/>
            </a:pPr>
            <a:r>
              <a:rPr lang="en-US" altLang="en-US" dirty="0" smtClean="0">
                <a:solidFill>
                  <a:srgbClr val="000000"/>
                </a:solidFill>
                <a:latin typeface="Palatino-Roman" charset="0"/>
              </a:rPr>
              <a:t>The brightness of the bulbs </a:t>
            </a:r>
            <a:r>
              <a:rPr lang="en-US" altLang="en-US" i="1" dirty="0" smtClean="0">
                <a:solidFill>
                  <a:srgbClr val="000000"/>
                </a:solidFill>
                <a:latin typeface="Palatino-Roman" charset="0"/>
              </a:rPr>
              <a:t>decreases</a:t>
            </a:r>
            <a:endParaRPr lang="en-US" altLang="en-US" dirty="0" smtClean="0">
              <a:solidFill>
                <a:srgbClr val="000000"/>
              </a:solidFill>
              <a:latin typeface="Palatino-Roman" charset="0"/>
            </a:endParaRPr>
          </a:p>
          <a:p>
            <a:pPr marL="514350" indent="-514350" algn="l">
              <a:buFont typeface="+mj-lt"/>
              <a:buAutoNum type="alphaLcParenR"/>
            </a:pPr>
            <a:r>
              <a:rPr lang="en-US" altLang="en-US" dirty="0" smtClean="0">
                <a:solidFill>
                  <a:srgbClr val="000000"/>
                </a:solidFill>
                <a:latin typeface="Palatino-Roman" charset="0"/>
              </a:rPr>
              <a:t>The current in the bulbs </a:t>
            </a:r>
            <a:r>
              <a:rPr lang="en-US" altLang="en-US" i="1" dirty="0" smtClean="0">
                <a:solidFill>
                  <a:srgbClr val="000000"/>
                </a:solidFill>
                <a:latin typeface="Palatino-Roman" charset="0"/>
              </a:rPr>
              <a:t>decreases</a:t>
            </a:r>
          </a:p>
          <a:p>
            <a:pPr marL="514350" lvl="0" indent="-514350" algn="l">
              <a:buFont typeface="+mj-lt"/>
              <a:buAutoNum type="alphaLcParenR"/>
              <a:defRPr/>
            </a:pPr>
            <a:r>
              <a:rPr lang="en-US" altLang="en-US" dirty="0" smtClean="0">
                <a:solidFill>
                  <a:srgbClr val="000000"/>
                </a:solidFill>
                <a:latin typeface="Palatino-Roman" charset="0"/>
              </a:rPr>
              <a:t>The power delivered by the battery </a:t>
            </a:r>
            <a:r>
              <a:rPr lang="en-US" altLang="en-US" i="1" dirty="0" smtClean="0">
                <a:solidFill>
                  <a:srgbClr val="000000"/>
                </a:solidFill>
                <a:latin typeface="Palatino-Roman" charset="0"/>
              </a:rPr>
              <a:t>increases</a:t>
            </a:r>
          </a:p>
          <a:p>
            <a:pPr marL="514350" lvl="0" indent="-514350" algn="l">
              <a:buFont typeface="+mj-lt"/>
              <a:buAutoNum type="alphaLcParenR"/>
              <a:defRPr/>
            </a:pPr>
            <a:r>
              <a:rPr lang="en-US" altLang="en-US" dirty="0" smtClean="0">
                <a:solidFill>
                  <a:srgbClr val="000000"/>
                </a:solidFill>
                <a:latin typeface="Palatino-Roman" charset="0"/>
              </a:rPr>
              <a:t>The lifetime of the battery </a:t>
            </a:r>
            <a:r>
              <a:rPr lang="en-US" altLang="en-US" i="1" dirty="0" smtClean="0">
                <a:solidFill>
                  <a:srgbClr val="000000"/>
                </a:solidFill>
                <a:latin typeface="Palatino-Roman" charset="0"/>
              </a:rPr>
              <a:t>decreases</a:t>
            </a:r>
          </a:p>
          <a:p>
            <a:pPr marL="514350" lvl="0" indent="-514350" algn="l">
              <a:buFont typeface="+mj-lt"/>
              <a:buAutoNum type="alphaLcParenR"/>
              <a:defRPr/>
            </a:pPr>
            <a:r>
              <a:rPr lang="en-US" altLang="en-US" dirty="0" smtClean="0">
                <a:solidFill>
                  <a:srgbClr val="000000"/>
                </a:solidFill>
                <a:latin typeface="Palatino-Roman" charset="0"/>
              </a:rPr>
              <a:t>The terminal voltage of the battery </a:t>
            </a:r>
            <a:r>
              <a:rPr lang="en-US" altLang="en-US" i="1" dirty="0" smtClean="0">
                <a:solidFill>
                  <a:srgbClr val="000000"/>
                </a:solidFill>
                <a:latin typeface="Palatino-Roman" charset="0"/>
              </a:rPr>
              <a:t>decreases</a:t>
            </a:r>
            <a:r>
              <a:rPr lang="en-US" altLang="en-US" dirty="0" smtClean="0">
                <a:solidFill>
                  <a:srgbClr val="000000"/>
                </a:solidFill>
                <a:latin typeface="Palatino-Roman" charset="0"/>
              </a:rPr>
              <a:t> </a:t>
            </a:r>
            <a:endParaRPr lang="en-US"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Electrical Safety</a:t>
            </a:r>
            <a:endParaRPr lang="en-US" dirty="0"/>
          </a:p>
        </p:txBody>
      </p:sp>
      <p:sp>
        <p:nvSpPr>
          <p:cNvPr id="6" name="Text Placeholder 5"/>
          <p:cNvSpPr>
            <a:spLocks noGrp="1"/>
          </p:cNvSpPr>
          <p:nvPr>
            <p:ph type="body" idx="1"/>
          </p:nvPr>
        </p:nvSpPr>
        <p:spPr/>
        <p:txBody>
          <a:bodyPr/>
          <a:lstStyle/>
          <a:p>
            <a:r>
              <a:rPr lang="en-US" dirty="0" smtClean="0"/>
              <a:t>Before you try this at home…</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US" smtClean="0"/>
              <a:t>Electrical Safety</a:t>
            </a:r>
          </a:p>
        </p:txBody>
      </p:sp>
      <p:sp>
        <p:nvSpPr>
          <p:cNvPr id="32771" name="Rectangle 3"/>
          <p:cNvSpPr>
            <a:spLocks noGrp="1" noChangeArrowheads="1"/>
          </p:cNvSpPr>
          <p:nvPr>
            <p:ph idx="1"/>
          </p:nvPr>
        </p:nvSpPr>
        <p:spPr/>
        <p:txBody>
          <a:bodyPr>
            <a:normAutofit lnSpcReduction="10000"/>
          </a:bodyPr>
          <a:lstStyle/>
          <a:p>
            <a:pPr eaLnBrk="1" hangingPunct="1">
              <a:defRPr/>
            </a:pPr>
            <a:r>
              <a:rPr lang="en-US" dirty="0" smtClean="0"/>
              <a:t>Electric shock can result in fatal burns</a:t>
            </a:r>
          </a:p>
          <a:p>
            <a:pPr eaLnBrk="1" hangingPunct="1">
              <a:defRPr/>
            </a:pPr>
            <a:r>
              <a:rPr lang="en-US" dirty="0" smtClean="0"/>
              <a:t>Electric shock can cause the muscles of vital organs (such as the heart) to malfunction</a:t>
            </a:r>
          </a:p>
          <a:p>
            <a:pPr lvl="1">
              <a:defRPr/>
            </a:pPr>
            <a:r>
              <a:rPr lang="en-US" dirty="0" smtClean="0"/>
              <a:t>Since our organs all run on electrical messages from the brain in the first place</a:t>
            </a:r>
          </a:p>
          <a:p>
            <a:pPr eaLnBrk="1" hangingPunct="1">
              <a:defRPr/>
            </a:pPr>
            <a:r>
              <a:rPr lang="en-US" dirty="0" smtClean="0"/>
              <a:t>The degree of damage depends on</a:t>
            </a:r>
          </a:p>
          <a:p>
            <a:pPr lvl="1" eaLnBrk="1" hangingPunct="1">
              <a:defRPr/>
            </a:pPr>
            <a:r>
              <a:rPr lang="en-US" dirty="0" smtClean="0"/>
              <a:t>the magnitude of the current</a:t>
            </a:r>
          </a:p>
          <a:p>
            <a:pPr lvl="1" eaLnBrk="1" hangingPunct="1">
              <a:defRPr/>
            </a:pPr>
            <a:r>
              <a:rPr lang="en-US" dirty="0" smtClean="0"/>
              <a:t>the length of time it acts</a:t>
            </a:r>
          </a:p>
          <a:p>
            <a:pPr lvl="1" eaLnBrk="1" hangingPunct="1">
              <a:defRPr/>
            </a:pPr>
            <a:r>
              <a:rPr lang="en-US" dirty="0" smtClean="0"/>
              <a:t>the part of the body through which it passes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n-US" smtClean="0"/>
              <a:t>Effects of Various Currents</a:t>
            </a:r>
          </a:p>
        </p:txBody>
      </p:sp>
      <p:sp>
        <p:nvSpPr>
          <p:cNvPr id="33795" name="Rectangle 3"/>
          <p:cNvSpPr>
            <a:spLocks noGrp="1" noChangeArrowheads="1"/>
          </p:cNvSpPr>
          <p:nvPr>
            <p:ph idx="1"/>
          </p:nvPr>
        </p:nvSpPr>
        <p:spPr/>
        <p:txBody>
          <a:bodyPr/>
          <a:lstStyle/>
          <a:p>
            <a:pPr eaLnBrk="1" hangingPunct="1">
              <a:defRPr/>
            </a:pPr>
            <a:r>
              <a:rPr lang="en-US" sz="2800" smtClean="0"/>
              <a:t>5 mA or less</a:t>
            </a:r>
          </a:p>
          <a:p>
            <a:pPr lvl="1" eaLnBrk="1" hangingPunct="1">
              <a:defRPr/>
            </a:pPr>
            <a:r>
              <a:rPr lang="en-US" sz="2400" smtClean="0"/>
              <a:t>can cause a sensation of shock</a:t>
            </a:r>
          </a:p>
          <a:p>
            <a:pPr lvl="1" eaLnBrk="1" hangingPunct="1">
              <a:defRPr/>
            </a:pPr>
            <a:r>
              <a:rPr lang="en-US" sz="2400" smtClean="0"/>
              <a:t>generally little or no damage</a:t>
            </a:r>
          </a:p>
          <a:p>
            <a:pPr eaLnBrk="1" hangingPunct="1">
              <a:defRPr/>
            </a:pPr>
            <a:r>
              <a:rPr lang="en-US" sz="2800" smtClean="0"/>
              <a:t>10 mA</a:t>
            </a:r>
          </a:p>
          <a:p>
            <a:pPr lvl="1" eaLnBrk="1" hangingPunct="1">
              <a:defRPr/>
            </a:pPr>
            <a:r>
              <a:rPr lang="en-US" sz="2400" smtClean="0"/>
              <a:t>hand muscles contract</a:t>
            </a:r>
          </a:p>
          <a:p>
            <a:pPr lvl="1" eaLnBrk="1" hangingPunct="1">
              <a:defRPr/>
            </a:pPr>
            <a:r>
              <a:rPr lang="en-US" sz="2400" smtClean="0"/>
              <a:t>may be unable to let go a of live wire</a:t>
            </a:r>
          </a:p>
          <a:p>
            <a:pPr eaLnBrk="1" hangingPunct="1">
              <a:defRPr/>
            </a:pPr>
            <a:r>
              <a:rPr lang="en-US" sz="2800" smtClean="0"/>
              <a:t>100 mA </a:t>
            </a:r>
          </a:p>
          <a:p>
            <a:pPr lvl="1" eaLnBrk="1" hangingPunct="1">
              <a:defRPr/>
            </a:pPr>
            <a:r>
              <a:rPr lang="en-US" sz="2400" smtClean="0"/>
              <a:t>if passes through the body for 1 second or less, can be fatal</a:t>
            </a:r>
          </a:p>
        </p:txBody>
      </p:sp>
      <p:pic>
        <p:nvPicPr>
          <p:cNvPr id="44034" name="Picture 2" descr="C:\Documents and Settings\crice\Local Settings\Temporary Internet Files\Content.IE5\HV6VPMH0\MC900018411[1].wmf"/>
          <p:cNvPicPr>
            <a:picLocks noChangeAspect="1" noChangeArrowheads="1"/>
          </p:cNvPicPr>
          <p:nvPr/>
        </p:nvPicPr>
        <p:blipFill>
          <a:blip r:embed="rId2" cstate="print"/>
          <a:srcRect/>
          <a:stretch>
            <a:fillRect/>
          </a:stretch>
        </p:blipFill>
        <p:spPr bwMode="auto">
          <a:xfrm>
            <a:off x="6400800" y="1384993"/>
            <a:ext cx="2057400" cy="3339407"/>
          </a:xfrm>
          <a:prstGeom prst="rect">
            <a:avLst/>
          </a:prstGeom>
          <a:noFill/>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en-US" smtClean="0"/>
              <a:t>Ground Wire</a:t>
            </a:r>
          </a:p>
        </p:txBody>
      </p:sp>
      <p:sp>
        <p:nvSpPr>
          <p:cNvPr id="34820" name="Rectangle 4"/>
          <p:cNvSpPr>
            <a:spLocks noGrp="1" noChangeArrowheads="1"/>
          </p:cNvSpPr>
          <p:nvPr>
            <p:ph type="body" sz="half" idx="1"/>
          </p:nvPr>
        </p:nvSpPr>
        <p:spPr>
          <a:xfrm>
            <a:off x="457200" y="1600200"/>
            <a:ext cx="4035425" cy="4495800"/>
          </a:xfrm>
        </p:spPr>
        <p:txBody>
          <a:bodyPr/>
          <a:lstStyle/>
          <a:p>
            <a:pPr eaLnBrk="1" hangingPunct="1">
              <a:defRPr/>
            </a:pPr>
            <a:r>
              <a:rPr lang="en-US" sz="2800" dirty="0" smtClean="0"/>
              <a:t>Electrical equipment manufacturers use electrical cords that have a third wire, called a ground</a:t>
            </a:r>
          </a:p>
          <a:p>
            <a:pPr lvl="1">
              <a:defRPr/>
            </a:pPr>
            <a:r>
              <a:rPr lang="en-US" sz="2400" dirty="0" smtClean="0"/>
              <a:t>Prevents shocks</a:t>
            </a:r>
          </a:p>
        </p:txBody>
      </p:sp>
      <p:pic>
        <p:nvPicPr>
          <p:cNvPr id="31748" name="Picture 6" descr="Fig 18-22"/>
          <p:cNvPicPr>
            <a:picLocks noGrp="1" noChangeAspect="1" noChangeArrowheads="1"/>
          </p:cNvPicPr>
          <p:nvPr>
            <p:ph type="clipArt" sz="half" idx="2"/>
          </p:nvPr>
        </p:nvPicPr>
        <p:blipFill>
          <a:blip r:embed="rId2" cstate="print"/>
          <a:stretch>
            <a:fillRect/>
          </a:stretch>
        </p:blipFill>
        <p:spPr>
          <a:xfrm>
            <a:off x="4648200" y="1667025"/>
            <a:ext cx="4038600" cy="4362150"/>
          </a:xfrm>
          <a:noFill/>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defRPr/>
            </a:pPr>
            <a:r>
              <a:rPr lang="en-US" dirty="0" smtClean="0"/>
              <a:t>Ground Fault Interrupts (GFI)</a:t>
            </a:r>
          </a:p>
        </p:txBody>
      </p:sp>
      <p:sp>
        <p:nvSpPr>
          <p:cNvPr id="36867" name="Rectangle 3"/>
          <p:cNvSpPr>
            <a:spLocks noGrp="1" noChangeArrowheads="1"/>
          </p:cNvSpPr>
          <p:nvPr>
            <p:ph sz="half" idx="1"/>
          </p:nvPr>
        </p:nvSpPr>
        <p:spPr>
          <a:xfrm>
            <a:off x="457200" y="1600200"/>
            <a:ext cx="5181600" cy="4525963"/>
          </a:xfrm>
        </p:spPr>
        <p:txBody>
          <a:bodyPr/>
          <a:lstStyle/>
          <a:p>
            <a:pPr eaLnBrk="1" hangingPunct="1">
              <a:lnSpc>
                <a:spcPct val="90000"/>
              </a:lnSpc>
              <a:defRPr/>
            </a:pPr>
            <a:r>
              <a:rPr lang="en-US" dirty="0" smtClean="0"/>
              <a:t>Special power outlets</a:t>
            </a:r>
          </a:p>
          <a:p>
            <a:pPr eaLnBrk="1" hangingPunct="1">
              <a:lnSpc>
                <a:spcPct val="90000"/>
              </a:lnSpc>
              <a:defRPr/>
            </a:pPr>
            <a:r>
              <a:rPr lang="en-US" dirty="0" smtClean="0"/>
              <a:t>Used in hazardous areas</a:t>
            </a:r>
          </a:p>
          <a:p>
            <a:pPr lvl="1">
              <a:lnSpc>
                <a:spcPct val="90000"/>
              </a:lnSpc>
              <a:defRPr/>
            </a:pPr>
            <a:r>
              <a:rPr lang="en-US" dirty="0" smtClean="0"/>
              <a:t>Ex: Kitchen, bathroom, laboratory</a:t>
            </a:r>
          </a:p>
          <a:p>
            <a:pPr eaLnBrk="1" hangingPunct="1">
              <a:lnSpc>
                <a:spcPct val="90000"/>
              </a:lnSpc>
              <a:defRPr/>
            </a:pPr>
            <a:r>
              <a:rPr lang="en-US" dirty="0" smtClean="0"/>
              <a:t>Designed to protect people from electrical shock</a:t>
            </a:r>
          </a:p>
          <a:p>
            <a:pPr eaLnBrk="1" hangingPunct="1">
              <a:lnSpc>
                <a:spcPct val="90000"/>
              </a:lnSpc>
              <a:defRPr/>
            </a:pPr>
            <a:r>
              <a:rPr lang="en-US" dirty="0" smtClean="0"/>
              <a:t>Senses currents (of about 5 </a:t>
            </a:r>
            <a:r>
              <a:rPr lang="en-US" dirty="0" err="1" smtClean="0"/>
              <a:t>mA</a:t>
            </a:r>
            <a:r>
              <a:rPr lang="en-US" dirty="0" smtClean="0"/>
              <a:t> or greater) leaking to ground</a:t>
            </a:r>
          </a:p>
          <a:p>
            <a:pPr eaLnBrk="1" hangingPunct="1">
              <a:lnSpc>
                <a:spcPct val="90000"/>
              </a:lnSpc>
              <a:defRPr/>
            </a:pPr>
            <a:r>
              <a:rPr lang="en-US" dirty="0" smtClean="0"/>
              <a:t>Shuts off the current when above this level</a:t>
            </a:r>
          </a:p>
        </p:txBody>
      </p:sp>
      <p:pic>
        <p:nvPicPr>
          <p:cNvPr id="5" name="Content Placeholder 4" descr="gfci-186x300.jpg"/>
          <p:cNvPicPr>
            <a:picLocks noGrp="1" noChangeAspect="1"/>
          </p:cNvPicPr>
          <p:nvPr>
            <p:ph sz="half" idx="2"/>
          </p:nvPr>
        </p:nvPicPr>
        <p:blipFill>
          <a:blip r:embed="rId2" cstate="print"/>
          <a:stretch>
            <a:fillRect/>
          </a:stretch>
        </p:blipFill>
        <p:spPr>
          <a:xfrm>
            <a:off x="5715000" y="1589471"/>
            <a:ext cx="2819400" cy="454742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defRPr/>
            </a:pPr>
            <a:r>
              <a:rPr lang="en-US" smtClean="0"/>
              <a:t>Closed and Open Circuits</a:t>
            </a:r>
          </a:p>
        </p:txBody>
      </p:sp>
      <p:sp>
        <p:nvSpPr>
          <p:cNvPr id="77827" name="Rectangle 3"/>
          <p:cNvSpPr>
            <a:spLocks noGrp="1" noChangeArrowheads="1"/>
          </p:cNvSpPr>
          <p:nvPr>
            <p:ph sz="half" idx="1"/>
          </p:nvPr>
        </p:nvSpPr>
        <p:spPr/>
        <p:txBody>
          <a:bodyPr/>
          <a:lstStyle/>
          <a:p>
            <a:pPr eaLnBrk="1" hangingPunct="1">
              <a:defRPr/>
            </a:pPr>
            <a:r>
              <a:rPr lang="en-US" dirty="0" smtClean="0"/>
              <a:t>In a </a:t>
            </a:r>
            <a:r>
              <a:rPr lang="en-US" b="1" dirty="0" smtClean="0"/>
              <a:t>closed circuit</a:t>
            </a:r>
            <a:r>
              <a:rPr lang="en-US" dirty="0" smtClean="0"/>
              <a:t> there is a closed-loop path for electrons to follow.  A closed circuit must be present for continuous current to exist.</a:t>
            </a:r>
          </a:p>
        </p:txBody>
      </p:sp>
      <p:sp>
        <p:nvSpPr>
          <p:cNvPr id="4" name="Content Placeholder 3"/>
          <p:cNvSpPr>
            <a:spLocks noGrp="1"/>
          </p:cNvSpPr>
          <p:nvPr>
            <p:ph sz="half" idx="2"/>
          </p:nvPr>
        </p:nvSpPr>
        <p:spPr/>
        <p:txBody>
          <a:bodyPr/>
          <a:lstStyle/>
          <a:p>
            <a:r>
              <a:rPr lang="en-US" dirty="0" smtClean="0"/>
              <a:t>In an </a:t>
            </a:r>
            <a:r>
              <a:rPr lang="en-US" b="1" dirty="0" smtClean="0"/>
              <a:t>open circuit</a:t>
            </a:r>
            <a:r>
              <a:rPr lang="en-US" dirty="0" smtClean="0"/>
              <a:t> there is not a complete path and therefore no charge flow nor current.</a:t>
            </a:r>
          </a:p>
          <a:p>
            <a:endParaRPr lang="en-US" dirty="0"/>
          </a:p>
        </p:txBody>
      </p:sp>
      <p:pic>
        <p:nvPicPr>
          <p:cNvPr id="5" name="Picture 4" descr="open closed bw.png"/>
          <p:cNvPicPr>
            <a:picLocks noChangeAspect="1"/>
          </p:cNvPicPr>
          <p:nvPr/>
        </p:nvPicPr>
        <p:blipFill>
          <a:blip r:embed="rId2" cstate="print"/>
          <a:srcRect l="5433" r="59250"/>
          <a:stretch>
            <a:fillRect/>
          </a:stretch>
        </p:blipFill>
        <p:spPr>
          <a:xfrm>
            <a:off x="1371600" y="4191000"/>
            <a:ext cx="2344244" cy="2209800"/>
          </a:xfrm>
          <a:prstGeom prst="rect">
            <a:avLst/>
          </a:prstGeom>
        </p:spPr>
      </p:pic>
      <p:pic>
        <p:nvPicPr>
          <p:cNvPr id="6" name="Picture 5" descr="open closed bw.png"/>
          <p:cNvPicPr>
            <a:picLocks noChangeAspect="1"/>
          </p:cNvPicPr>
          <p:nvPr/>
        </p:nvPicPr>
        <p:blipFill>
          <a:blip r:embed="rId2" cstate="print"/>
          <a:srcRect l="60842" r="5867"/>
          <a:stretch>
            <a:fillRect/>
          </a:stretch>
        </p:blipFill>
        <p:spPr>
          <a:xfrm>
            <a:off x="5562600" y="3505200"/>
            <a:ext cx="2209800" cy="22098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US" dirty="0" smtClean="0"/>
              <a:t>Sources of EMF</a:t>
            </a:r>
          </a:p>
        </p:txBody>
      </p:sp>
      <p:sp>
        <p:nvSpPr>
          <p:cNvPr id="5123" name="Rectangle 3"/>
          <p:cNvSpPr>
            <a:spLocks noGrp="1" noChangeArrowheads="1"/>
          </p:cNvSpPr>
          <p:nvPr>
            <p:ph idx="1"/>
          </p:nvPr>
        </p:nvSpPr>
        <p:spPr>
          <a:xfrm>
            <a:off x="457200" y="1600201"/>
            <a:ext cx="8229600" cy="3124200"/>
          </a:xfrm>
        </p:spPr>
        <p:txBody>
          <a:bodyPr>
            <a:normAutofit fontScale="92500" lnSpcReduction="20000"/>
          </a:bodyPr>
          <a:lstStyle/>
          <a:p>
            <a:pPr eaLnBrk="1" hangingPunct="1">
              <a:defRPr/>
            </a:pPr>
            <a:r>
              <a:rPr lang="en-US" dirty="0" smtClean="0"/>
              <a:t>The source that maintains the current in a closed circuit is called a source of </a:t>
            </a:r>
            <a:r>
              <a:rPr lang="en-US" i="1" dirty="0" smtClean="0"/>
              <a:t>EMF (electromotive force)</a:t>
            </a:r>
            <a:endParaRPr lang="en-US" dirty="0" smtClean="0"/>
          </a:p>
          <a:p>
            <a:pPr lvl="1" eaLnBrk="1" hangingPunct="1">
              <a:defRPr/>
            </a:pPr>
            <a:r>
              <a:rPr lang="en-US" dirty="0" smtClean="0"/>
              <a:t>Any devices that increase the potential energy of charges circulating in circuits are sources of EMF</a:t>
            </a:r>
          </a:p>
          <a:p>
            <a:pPr lvl="1" eaLnBrk="1" hangingPunct="1">
              <a:defRPr/>
            </a:pPr>
            <a:r>
              <a:rPr lang="en-US" dirty="0" smtClean="0"/>
              <a:t>Examples include batteries and generators</a:t>
            </a:r>
          </a:p>
          <a:p>
            <a:pPr lvl="1" eaLnBrk="1" hangingPunct="1">
              <a:defRPr/>
            </a:pPr>
            <a:r>
              <a:rPr lang="en-US" dirty="0" smtClean="0"/>
              <a:t>These are the things that act as a “water pump” in the water analogy for electricity</a:t>
            </a:r>
          </a:p>
        </p:txBody>
      </p:sp>
      <p:pic>
        <p:nvPicPr>
          <p:cNvPr id="13313" name="Picture 1" descr="C:\Documents and Settings\Corey\Local Settings\Temporary Internet Files\Content.IE5\12VKU4E2\MC900391712[1].wmf"/>
          <p:cNvPicPr>
            <a:picLocks noChangeAspect="1" noChangeArrowheads="1"/>
          </p:cNvPicPr>
          <p:nvPr/>
        </p:nvPicPr>
        <p:blipFill>
          <a:blip r:embed="rId2" cstate="print"/>
          <a:srcRect/>
          <a:stretch>
            <a:fillRect/>
          </a:stretch>
        </p:blipFill>
        <p:spPr bwMode="auto">
          <a:xfrm>
            <a:off x="1136904" y="4608576"/>
            <a:ext cx="1682496" cy="1792224"/>
          </a:xfrm>
          <a:prstGeom prst="rect">
            <a:avLst/>
          </a:prstGeom>
          <a:noFill/>
        </p:spPr>
      </p:pic>
      <p:pic>
        <p:nvPicPr>
          <p:cNvPr id="13314" name="Picture 2" descr="C:\Documents and Settings\Corey\Local Settings\Temporary Internet Files\Content.IE5\ND7IX44K\MC900232743[1].wmf"/>
          <p:cNvPicPr>
            <a:picLocks noChangeAspect="1" noChangeArrowheads="1"/>
          </p:cNvPicPr>
          <p:nvPr/>
        </p:nvPicPr>
        <p:blipFill>
          <a:blip r:embed="rId3" cstate="print"/>
          <a:srcRect/>
          <a:stretch>
            <a:fillRect/>
          </a:stretch>
        </p:blipFill>
        <p:spPr bwMode="auto">
          <a:xfrm>
            <a:off x="4038600" y="4648200"/>
            <a:ext cx="1391216" cy="1546634"/>
          </a:xfrm>
          <a:prstGeom prst="rect">
            <a:avLst/>
          </a:prstGeom>
          <a:noFill/>
        </p:spPr>
      </p:pic>
      <p:pic>
        <p:nvPicPr>
          <p:cNvPr id="13316" name="Picture 4" descr="C:\Documents and Settings\Corey\Local Settings\Temporary Internet Files\Content.IE5\12VKU4E2\MC900104964[1].wmf"/>
          <p:cNvPicPr>
            <a:picLocks noChangeAspect="1" noChangeArrowheads="1"/>
          </p:cNvPicPr>
          <p:nvPr/>
        </p:nvPicPr>
        <p:blipFill>
          <a:blip r:embed="rId4" cstate="print"/>
          <a:srcRect/>
          <a:stretch>
            <a:fillRect/>
          </a:stretch>
        </p:blipFill>
        <p:spPr bwMode="auto">
          <a:xfrm>
            <a:off x="6400800" y="4572000"/>
            <a:ext cx="1821485" cy="182148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pPr eaLnBrk="1" hangingPunct="1">
              <a:defRPr/>
            </a:pPr>
            <a:r>
              <a:rPr lang="en-US" smtClean="0"/>
              <a:t>emf and Internal Resistance</a:t>
            </a:r>
          </a:p>
        </p:txBody>
      </p:sp>
      <p:sp>
        <p:nvSpPr>
          <p:cNvPr id="1027" name="Rectangle 3"/>
          <p:cNvSpPr>
            <a:spLocks noGrp="1" noChangeArrowheads="1"/>
          </p:cNvSpPr>
          <p:nvPr>
            <p:ph sz="half" idx="1"/>
          </p:nvPr>
        </p:nvSpPr>
        <p:spPr/>
        <p:txBody>
          <a:bodyPr/>
          <a:lstStyle/>
          <a:p>
            <a:pPr eaLnBrk="1" hangingPunct="1">
              <a:defRPr/>
            </a:pPr>
            <a:r>
              <a:rPr lang="en-US" sz="2800" smtClean="0"/>
              <a:t>A real battery has some internal resistance</a:t>
            </a:r>
          </a:p>
          <a:p>
            <a:pPr eaLnBrk="1" hangingPunct="1">
              <a:defRPr/>
            </a:pPr>
            <a:r>
              <a:rPr lang="en-US" sz="2800" smtClean="0"/>
              <a:t>Therefore, the terminal voltage is not equal to the emf</a:t>
            </a:r>
          </a:p>
        </p:txBody>
      </p:sp>
      <p:pic>
        <p:nvPicPr>
          <p:cNvPr id="9220" name="Picture 6" descr="Fig 18-01a"/>
          <p:cNvPicPr>
            <a:picLocks noGrp="1" noChangeAspect="1" noChangeArrowheads="1"/>
          </p:cNvPicPr>
          <p:nvPr>
            <p:ph sz="half" idx="2"/>
          </p:nvPr>
        </p:nvPicPr>
        <p:blipFill>
          <a:blip r:embed="rId2" cstate="print"/>
          <a:stretch>
            <a:fillRect/>
          </a:stretch>
        </p:blipFill>
        <p:spPr>
          <a:xfrm>
            <a:off x="4648200" y="1685222"/>
            <a:ext cx="4038600" cy="4355918"/>
          </a:xfrm>
          <a:noFill/>
        </p:spPr>
      </p:pic>
      <p:pic>
        <p:nvPicPr>
          <p:cNvPr id="5" name="Picture 6" descr="Fig 18-01b"/>
          <p:cNvPicPr>
            <a:picLocks noChangeAspect="1" noChangeArrowheads="1"/>
          </p:cNvPicPr>
          <p:nvPr/>
        </p:nvPicPr>
        <p:blipFill>
          <a:blip r:embed="rId3" cstate="print"/>
          <a:stretch>
            <a:fillRect/>
          </a:stretch>
        </p:blipFill>
        <p:spPr>
          <a:xfrm>
            <a:off x="457200" y="3781166"/>
            <a:ext cx="4038600" cy="307683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en-US" smtClean="0"/>
              <a:t>More About Internal Resistance</a:t>
            </a:r>
          </a:p>
        </p:txBody>
      </p:sp>
      <p:sp>
        <p:nvSpPr>
          <p:cNvPr id="6147" name="Rectangle 3"/>
          <p:cNvSpPr>
            <a:spLocks noGrp="1" noChangeArrowheads="1"/>
          </p:cNvSpPr>
          <p:nvPr>
            <p:ph sz="half" idx="1"/>
          </p:nvPr>
        </p:nvSpPr>
        <p:spPr/>
        <p:txBody>
          <a:bodyPr>
            <a:normAutofit fontScale="92500" lnSpcReduction="10000"/>
          </a:bodyPr>
          <a:lstStyle/>
          <a:p>
            <a:pPr eaLnBrk="1" hangingPunct="1">
              <a:defRPr/>
            </a:pPr>
            <a:r>
              <a:rPr lang="en-US" sz="2800" dirty="0" smtClean="0"/>
              <a:t>This schematic shows:</a:t>
            </a:r>
          </a:p>
          <a:p>
            <a:pPr lvl="1">
              <a:defRPr/>
            </a:pPr>
            <a:r>
              <a:rPr lang="en-US" sz="2400" dirty="0" smtClean="0"/>
              <a:t>Internal resistance</a:t>
            </a:r>
            <a:r>
              <a:rPr lang="en-US" sz="2000" dirty="0" smtClean="0"/>
              <a:t> (r)</a:t>
            </a:r>
          </a:p>
          <a:p>
            <a:pPr lvl="1">
              <a:defRPr/>
            </a:pPr>
            <a:r>
              <a:rPr lang="en-US" sz="2400" dirty="0" smtClean="0"/>
              <a:t>Terminal voltage </a:t>
            </a:r>
            <a:r>
              <a:rPr lang="en-US" sz="2000" dirty="0" smtClean="0"/>
              <a:t>(ΔV = </a:t>
            </a:r>
            <a:r>
              <a:rPr lang="en-US" sz="2000" dirty="0" err="1" smtClean="0"/>
              <a:t>V</a:t>
            </a:r>
            <a:r>
              <a:rPr lang="en-US" sz="2000" baseline="-25000" dirty="0" err="1" smtClean="0"/>
              <a:t>b</a:t>
            </a:r>
            <a:r>
              <a:rPr lang="en-US" sz="2000" dirty="0" err="1" smtClean="0"/>
              <a:t>-V</a:t>
            </a:r>
            <a:r>
              <a:rPr lang="en-US" sz="2000" baseline="-25000" dirty="0" err="1" smtClean="0"/>
              <a:t>a</a:t>
            </a:r>
            <a:r>
              <a:rPr lang="en-US" sz="2000" dirty="0" smtClean="0"/>
              <a:t>)</a:t>
            </a:r>
          </a:p>
          <a:p>
            <a:pPr eaLnBrk="1" hangingPunct="1">
              <a:defRPr/>
            </a:pPr>
            <a:r>
              <a:rPr lang="en-US" sz="2800" dirty="0" smtClean="0"/>
              <a:t>The voltage of the battery is less than the EMF because of internal resistance (r)</a:t>
            </a:r>
          </a:p>
          <a:p>
            <a:pPr eaLnBrk="1" hangingPunct="1">
              <a:buNone/>
              <a:defRPr/>
            </a:pPr>
            <a:endParaRPr lang="en-US" sz="2800" dirty="0" smtClean="0"/>
          </a:p>
          <a:p>
            <a:pPr eaLnBrk="1" hangingPunct="1">
              <a:defRPr/>
            </a:pPr>
            <a:r>
              <a:rPr lang="en-US" sz="2800" dirty="0" smtClean="0"/>
              <a:t>The voltage and current on the load (R) are based on the whole battery</a:t>
            </a:r>
          </a:p>
          <a:p>
            <a:pPr eaLnBrk="1" hangingPunct="1">
              <a:defRPr/>
            </a:pPr>
            <a:endParaRPr lang="en-US" sz="2800" dirty="0" smtClean="0"/>
          </a:p>
        </p:txBody>
      </p:sp>
      <p:pic>
        <p:nvPicPr>
          <p:cNvPr id="10244" name="Picture 6" descr="Fig 18-01b"/>
          <p:cNvPicPr>
            <a:picLocks noGrp="1" noChangeAspect="1" noChangeArrowheads="1"/>
          </p:cNvPicPr>
          <p:nvPr>
            <p:ph sz="half" idx="2"/>
          </p:nvPr>
        </p:nvPicPr>
        <p:blipFill>
          <a:blip r:embed="rId3" cstate="print"/>
          <a:stretch>
            <a:fillRect/>
          </a:stretch>
        </p:blipFill>
        <p:spPr>
          <a:xfrm>
            <a:off x="4648200" y="2324764"/>
            <a:ext cx="4038600" cy="3076834"/>
          </a:xfrm>
          <a:noFill/>
        </p:spPr>
      </p:pic>
      <p:graphicFrame>
        <p:nvGraphicFramePr>
          <p:cNvPr id="5" name="Object 4"/>
          <p:cNvGraphicFramePr>
            <a:graphicFrameLocks noChangeAspect="1"/>
          </p:cNvGraphicFramePr>
          <p:nvPr/>
        </p:nvGraphicFramePr>
        <p:xfrm>
          <a:off x="1371600" y="4191000"/>
          <a:ext cx="2338917" cy="647700"/>
        </p:xfrm>
        <a:graphic>
          <a:graphicData uri="http://schemas.openxmlformats.org/presentationml/2006/ole">
            <p:oleObj spid="_x0000_s1026" name="Equation" r:id="rId4" imgW="825480" imgH="228600" progId="Equation.3">
              <p:embed/>
            </p:oleObj>
          </a:graphicData>
        </a:graphic>
      </p:graphicFrame>
      <p:graphicFrame>
        <p:nvGraphicFramePr>
          <p:cNvPr id="6" name="Object 5"/>
          <p:cNvGraphicFramePr>
            <a:graphicFrameLocks noChangeAspect="1"/>
          </p:cNvGraphicFramePr>
          <p:nvPr/>
        </p:nvGraphicFramePr>
        <p:xfrm>
          <a:off x="649288" y="5689600"/>
          <a:ext cx="4187825" cy="711200"/>
        </p:xfrm>
        <a:graphic>
          <a:graphicData uri="http://schemas.openxmlformats.org/presentationml/2006/ole">
            <p:oleObj spid="_x0000_s1027" name="Equation" r:id="rId5" imgW="1346040" imgH="22860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Resistors in Series or in Parallel</a:t>
            </a:r>
            <a:endParaRPr lang="en-US" dirty="0"/>
          </a:p>
        </p:txBody>
      </p:sp>
      <p:sp>
        <p:nvSpPr>
          <p:cNvPr id="5" name="Text Placeholder 4"/>
          <p:cNvSpPr>
            <a:spLocks noGrp="1"/>
          </p:cNvSpPr>
          <p:nvPr>
            <p:ph type="body" idx="1"/>
          </p:nvPr>
        </p:nvSpPr>
        <p:spPr/>
        <p:txBody>
          <a:bodyPr/>
          <a:lstStyle/>
          <a:p>
            <a:r>
              <a:rPr lang="en-US" dirty="0" smtClean="0"/>
              <a:t>Holt Chapter 18 Section 2</a:t>
            </a:r>
            <a:endParaRPr lang="en-US" dirty="0"/>
          </a:p>
        </p:txBody>
      </p:sp>
      <p:pic>
        <p:nvPicPr>
          <p:cNvPr id="6" name="Picture 5" descr="circuitsBW.png"/>
          <p:cNvPicPr>
            <a:picLocks noChangeAspect="1"/>
          </p:cNvPicPr>
          <p:nvPr/>
        </p:nvPicPr>
        <p:blipFill>
          <a:blip r:embed="rId2" cstate="print"/>
          <a:srcRect l="58513" t="7602" r="18466" b="3074"/>
          <a:stretch>
            <a:fillRect/>
          </a:stretch>
        </p:blipFill>
        <p:spPr>
          <a:xfrm>
            <a:off x="5943600" y="381000"/>
            <a:ext cx="1828800" cy="3581400"/>
          </a:xfrm>
          <a:prstGeom prst="rect">
            <a:avLst/>
          </a:prstGeom>
        </p:spPr>
      </p:pic>
      <p:pic>
        <p:nvPicPr>
          <p:cNvPr id="7" name="Picture 6" descr="circuitsBW.png"/>
          <p:cNvPicPr>
            <a:picLocks noChangeAspect="1"/>
          </p:cNvPicPr>
          <p:nvPr/>
        </p:nvPicPr>
        <p:blipFill>
          <a:blip r:embed="rId2" cstate="print"/>
          <a:srcRect l="9702" t="4114" r="70573" b="7440"/>
          <a:stretch>
            <a:fillRect/>
          </a:stretch>
        </p:blipFill>
        <p:spPr>
          <a:xfrm rot="5400000">
            <a:off x="1871330" y="533400"/>
            <a:ext cx="1481470" cy="33528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Unit Lesson Gu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Unit Lesson Guides</Template>
  <TotalTime>1366</TotalTime>
  <Words>2182</Words>
  <Application>Microsoft Office PowerPoint</Application>
  <PresentationFormat>On-screen Show (4:3)</PresentationFormat>
  <Paragraphs>231</Paragraphs>
  <Slides>49</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49</vt:i4>
      </vt:variant>
    </vt:vector>
  </HeadingPairs>
  <TitlesOfParts>
    <vt:vector size="52" baseType="lpstr">
      <vt:lpstr>Unit Lesson Guides</vt:lpstr>
      <vt:lpstr>Equation</vt:lpstr>
      <vt:lpstr>Photo Editor Photo</vt:lpstr>
      <vt:lpstr>Circuits and Circuit Elements</vt:lpstr>
      <vt:lpstr>Schematic Diagrams and Circuits</vt:lpstr>
      <vt:lpstr>Schematic Diagrams</vt:lpstr>
      <vt:lpstr>Electric Circuits</vt:lpstr>
      <vt:lpstr>Closed and Open Circuits</vt:lpstr>
      <vt:lpstr>Sources of EMF</vt:lpstr>
      <vt:lpstr>emf and Internal Resistance</vt:lpstr>
      <vt:lpstr>More About Internal Resistance</vt:lpstr>
      <vt:lpstr>Resistors in Series or in Parallel</vt:lpstr>
      <vt:lpstr>Resistors in Series</vt:lpstr>
      <vt:lpstr>Resistors in Parallel</vt:lpstr>
      <vt:lpstr>Comparison of Series and Parallel</vt:lpstr>
      <vt:lpstr>Complex Resistor Combinations</vt:lpstr>
      <vt:lpstr>Comparison of Series and Parallel</vt:lpstr>
      <vt:lpstr>Equivalent Resistance – Series</vt:lpstr>
      <vt:lpstr>Series Circuit Questions</vt:lpstr>
      <vt:lpstr>Ex. 1</vt:lpstr>
      <vt:lpstr>Ex. 2</vt:lpstr>
      <vt:lpstr>Equivalent Resistance – Parallel, Examples</vt:lpstr>
      <vt:lpstr>Equivalent Resistance – Parallel</vt:lpstr>
      <vt:lpstr>Kirchoff’s Law (Junction Rule)</vt:lpstr>
      <vt:lpstr>Parallel Circuit Questions</vt:lpstr>
      <vt:lpstr>Ex. 3</vt:lpstr>
      <vt:lpstr>Ex. 4</vt:lpstr>
      <vt:lpstr>Ex. 5</vt:lpstr>
      <vt:lpstr>Comparison of Series and Parallel</vt:lpstr>
      <vt:lpstr>Analysis Strategy for Resistors Combined both in Parallel and Series</vt:lpstr>
      <vt:lpstr>Let’s start an example with this complex circuit</vt:lpstr>
      <vt:lpstr>1. Simplify all parallel bundles into their equivalent resistors</vt:lpstr>
      <vt:lpstr>2. Simplify all series resistors into their single equivalent resistor</vt:lpstr>
      <vt:lpstr>2. Simplify all series resistors into their single equivalent resistor</vt:lpstr>
      <vt:lpstr>3. Find the current through the single  equivalent resistor</vt:lpstr>
      <vt:lpstr>4. Tease out the voltages through the current of the series of resistors </vt:lpstr>
      <vt:lpstr>5. Find the currents in parallels based on the voltages found in series</vt:lpstr>
      <vt:lpstr>5. Find the currents in parallels based on the voltages found in series</vt:lpstr>
      <vt:lpstr>Simplifying Complex Circuits</vt:lpstr>
      <vt:lpstr>Simplifying a Complex Circuit</vt:lpstr>
      <vt:lpstr>Simplifying a Complex Circuit</vt:lpstr>
      <vt:lpstr>Simplifying a Complex Circuit</vt:lpstr>
      <vt:lpstr>Simplifying a Complex Circuit</vt:lpstr>
      <vt:lpstr>Simplifying a Complex Circuit</vt:lpstr>
      <vt:lpstr>Quick Quiz Questions</vt:lpstr>
      <vt:lpstr>Quick Quiz 18.3</vt:lpstr>
      <vt:lpstr>QUICK QUIZ 18.4</vt:lpstr>
      <vt:lpstr>Electrical Safety</vt:lpstr>
      <vt:lpstr>Electrical Safety</vt:lpstr>
      <vt:lpstr>Effects of Various Currents</vt:lpstr>
      <vt:lpstr>Ground Wire</vt:lpstr>
      <vt:lpstr>Ground Fault Interrupts (GFI)</vt:lpstr>
    </vt:vector>
  </TitlesOfParts>
  <Company>mfcsd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Circuits and Circuit Elements</dc:title>
  <dc:creator>mfcsd</dc:creator>
  <cp:lastModifiedBy>mfcsd</cp:lastModifiedBy>
  <cp:revision>30</cp:revision>
  <dcterms:created xsi:type="dcterms:W3CDTF">2012-02-27T14:07:09Z</dcterms:created>
  <dcterms:modified xsi:type="dcterms:W3CDTF">2016-03-02T19:24:00Z</dcterms:modified>
</cp:coreProperties>
</file>